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hart52.xml" ContentType="application/vnd.openxmlformats-officedocument.drawingml.chart+xml"/>
  <Override PartName="/ppt/charts/chart47.xml" ContentType="application/vnd.openxmlformats-officedocument.drawingml.chart+xml"/>
  <Override PartName="/ppt/charts/chart53.xml" ContentType="application/vnd.openxmlformats-officedocument.drawingml.chart+xml"/>
  <Override PartName="/ppt/charts/chart48.xml" ContentType="application/vnd.openxmlformats-officedocument.drawingml.chart+xml"/>
  <Override PartName="/ppt/charts/chart54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comments/comment2.xml" ContentType="application/vnd.openxmlformats-officedocument.presentationml.comments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9.png" ContentType="image/png"/>
  <Override PartName="/ppt/media/image28.jpeg" ContentType="image/jpeg"/>
  <Override PartName="/ppt/media/image1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21.png" ContentType="image/png"/>
  <Override PartName="/ppt/media/image6.jpeg" ContentType="image/jpeg"/>
  <Override PartName="/ppt/media/image4.png" ContentType="image/png"/>
  <Override PartName="/ppt/media/image7.png" ContentType="image/png"/>
  <Override PartName="/ppt/media/image11.png" ContentType="image/png"/>
  <Override PartName="/ppt/media/image5.jpeg" ContentType="image/jpeg"/>
  <Override PartName="/ppt/media/image8.jpeg" ContentType="image/jpeg"/>
  <Override PartName="/ppt/media/image10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jpeg" ContentType="image/jpeg"/>
  <Override PartName="/ppt/media/image18.png" ContentType="image/png"/>
  <Override PartName="/ppt/media/image19.png" ContentType="image/png"/>
  <Override PartName="/ppt/media/image20.png" ContentType="image/png"/>
  <Override PartName="/ppt/media/image22.png" ContentType="image/png"/>
  <Override PartName="/ppt/media/image23.png" ContentType="image/png"/>
  <Override PartName="/ppt/media/image24.jpeg" ContentType="image/jpeg"/>
  <Override PartName="/ppt/media/image25.png" ContentType="image/png"/>
  <Override PartName="/ppt/media/image26.png" ContentType="image/png"/>
  <Override PartName="/ppt/media/image27.jpeg" ContentType="image/jpeg"/>
  <Override PartName="/ppt/commentAuthors.xml" ContentType="application/vnd.openxmlformats-officedocument.presentationml.commentAuthor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/>
  <p:notesSz cx="9144000" cy="6858000"/>
</p:presentation>
</file>

<file path=ppt/commentAuthors.xml><?xml version="1.0" encoding="utf-8"?>
<p:cmAuthorLst xmlns:p="http://schemas.openxmlformats.org/presentationml/2006/main">
  <p:cmAuthor id="0" name="1" initials="1" lastIdx="1" clrIdx="0"/>
</p:cmAuthorLst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commentAuthors" Target="commentAuthors.xml"/>
</Relationships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Наши показатели по ключевым направлениям (2022-2023):</a:t>
            </a:r>
          </a:p>
        </c:rich>
      </c:tx>
      <c:layout>
        <c:manualLayout>
          <c:xMode val="edge"/>
          <c:yMode val="edge"/>
          <c:x val="0.0291013268998794"/>
          <c:y val="0.0515864450679905"/>
        </c:manualLayout>
      </c:layout>
      <c:overlay val="0"/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rgbClr val="f15a1d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15</c:v>
                </c:pt>
                <c:pt idx="1">
                  <c:v>12</c:v>
                </c:pt>
                <c:pt idx="2">
                  <c:v>3</c:v>
                </c:pt>
                <c:pt idx="3">
                  <c:v>6</c:v>
                </c:pt>
                <c:pt idx="4">
                  <c:v>1</c:v>
                </c:pt>
                <c:pt idx="5">
                  <c:v>4</c:v>
                </c:pt>
                <c:pt idx="6">
                  <c:v>6</c:v>
                </c:pt>
                <c:pt idx="7">
                  <c:v>6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5</c:v>
                </c:pt>
                <c:pt idx="1">
                  <c:v>1</c:v>
                </c:pt>
                <c:pt idx="2">
                  <c:v>4</c:v>
                </c:pt>
                <c:pt idx="3">
                  <c:v>0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Полный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gapWidth val="219"/>
        <c:overlap val="-27"/>
        <c:axId val="92746800"/>
        <c:axId val="4556980"/>
      </c:barChart>
      <c:catAx>
        <c:axId val="92746800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4556980"/>
        <c:crosses val="autoZero"/>
        <c:auto val="1"/>
        <c:lblAlgn val="ctr"/>
        <c:lblOffset val="100"/>
      </c:catAx>
      <c:valAx>
        <c:axId val="455698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92746800"/>
        <c:crosses val="autoZero"/>
        <c:crossBetween val="midCat"/>
      </c:valAx>
      <c:spPr>
        <a:noFill/>
        <a:ln>
          <a:noFill/>
        </a:ln>
      </c:spPr>
    </c:plotArea>
    <c:legend>
      <c:legendPos val="b"/>
      <c:overlay val="0"/>
      <c:spPr>
        <a:noFill/>
        <a:ln>
          <a:solidFill>
            <a:srgbClr val="d9d9d9"/>
          </a:solidFill>
        </a:ln>
      </c:spPr>
    </c:legend>
    <c:plotVisOnly val="1"/>
    <c:dispBlanksAs val="gap"/>
  </c:chart>
  <c:spPr>
    <a:solidFill>
      <a:srgbClr val="ffffff"/>
    </a:solidFill>
    <a:ln>
      <a:noFill/>
    </a:ln>
  </c:spPr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Планируемые показатели по ключевым направлениям
 (2023-2024):</a:t>
            </a:r>
          </a:p>
        </c:rich>
      </c:tx>
      <c:layout>
        <c:manualLayout>
          <c:xMode val="edge"/>
          <c:yMode val="edge"/>
          <c:x val="0.0244399185336049"/>
          <c:y val="0.0342924714229405"/>
        </c:manualLayout>
      </c:layout>
      <c:overlay val="0"/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rgbClr val="f15a1d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18</c:v>
                </c:pt>
                <c:pt idx="1">
                  <c:v>13</c:v>
                </c:pt>
                <c:pt idx="2">
                  <c:v>6</c:v>
                </c:pt>
                <c:pt idx="3">
                  <c:v>18</c:v>
                </c:pt>
                <c:pt idx="4">
                  <c:v>2</c:v>
                </c:pt>
                <c:pt idx="5">
                  <c:v>6</c:v>
                </c:pt>
                <c:pt idx="6">
                  <c:v>7</c:v>
                </c:pt>
                <c:pt idx="7">
                  <c:v>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Полный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команды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4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</c:ser>
        <c:gapWidth val="219"/>
        <c:overlap val="-27"/>
        <c:axId val="84879992"/>
        <c:axId val="17324898"/>
      </c:barChart>
      <c:catAx>
        <c:axId val="84879992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17324898"/>
        <c:crosses val="autoZero"/>
        <c:auto val="1"/>
        <c:lblAlgn val="ctr"/>
        <c:lblOffset val="100"/>
      </c:catAx>
      <c:valAx>
        <c:axId val="17324898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84879992"/>
        <c:crosses val="autoZero"/>
        <c:crossBetween val="midCat"/>
      </c:val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>
      <a:noFill/>
    </a:ln>
  </c:spPr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Планируемые показатели по ключевым направлениям 
(2024-2025):</a:t>
            </a:r>
          </a:p>
        </c:rich>
      </c:tx>
      <c:overlay val="0"/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rgbClr val="f15a1d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8"/>
                <c:pt idx="0">
                  <c:v>9</c:v>
                </c:pt>
                <c:pt idx="1">
                  <c:v>0</c:v>
                </c:pt>
                <c:pt idx="2">
                  <c:v>1</c:v>
                </c:pt>
                <c:pt idx="3">
                  <c:v>10</c:v>
                </c:pt>
                <c:pt idx="4">
                  <c:v>2</c:v>
                </c:pt>
                <c:pt idx="5">
                  <c:v>1</c:v>
                </c:pt>
                <c:pt idx="6">
                  <c:v>0</c:v>
                </c:pt>
                <c:pt idx="7">
                  <c:v>5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Полный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8"/>
                <c:pt idx="0">
                  <c:v>Знание</c:v>
                </c:pt>
                <c:pt idx="1">
                  <c:v>Воспитание</c:v>
                </c:pt>
                <c:pt idx="2">
                  <c:v>Творчество</c:v>
                </c:pt>
                <c:pt idx="3">
                  <c:v>Профориентация</c:v>
                </c:pt>
                <c:pt idx="4">
                  <c:v>Здоровье</c:v>
                </c:pt>
                <c:pt idx="5">
                  <c:v>Учитель. Школьные команда</c:v>
                </c:pt>
                <c:pt idx="6">
                  <c:v>Школьный климат</c:v>
                </c:pt>
                <c:pt idx="7">
                  <c:v>Образовательная среда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8"/>
                <c:pt idx="0">
                  <c:v>11</c:v>
                </c:pt>
                <c:pt idx="1">
                  <c:v>13</c:v>
                </c:pt>
                <c:pt idx="2">
                  <c:v>6</c:v>
                </c:pt>
                <c:pt idx="3">
                  <c:v>8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1</c:v>
                </c:pt>
              </c:numCache>
            </c:numRef>
          </c:val>
        </c:ser>
        <c:gapWidth val="219"/>
        <c:overlap val="-27"/>
        <c:axId val="80546841"/>
        <c:axId val="68793804"/>
      </c:barChart>
      <c:catAx>
        <c:axId val="80546841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68793804"/>
        <c:crosses val="autoZero"/>
        <c:auto val="1"/>
        <c:lblAlgn val="ctr"/>
        <c:lblOffset val="100"/>
      </c:catAx>
      <c:valAx>
        <c:axId val="68793804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p>
            <a:pPr>
              <a:defRPr b="0" sz="9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80546841"/>
        <c:crosses val="autoZero"/>
        <c:crossBetween val="midCat"/>
      </c:val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>
      <a:noFill/>
    </a:ln>
  </c:spPr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3"/>
          <c:dPt>
            <c:idx val="0"/>
            <c:spPr>
              <a:solidFill>
                <a:srgbClr val="5b9bd5"/>
              </a:solidFill>
              <a:ln>
                <a:noFill/>
              </a:ln>
            </c:spPr>
          </c:dPt>
          <c:dPt>
            <c:idx val="1"/>
            <c:spPr>
              <a:solidFill>
                <a:srgbClr val="ed7d31"/>
              </a:solidFill>
              <a:ln>
                <a:noFill/>
              </a:ln>
            </c:spPr>
          </c:dPt>
          <c:dPt>
            <c:idx val="2"/>
            <c:spPr>
              <a:solidFill>
                <a:srgbClr val="a5a5a5"/>
              </a:solidFill>
              <a:ln>
                <a:noFill/>
              </a:ln>
            </c:spPr>
          </c:dPt>
          <c:dPt>
            <c:idx val="3"/>
            <c:spPr>
              <a:solidFill>
                <a:srgbClr val="ffc000"/>
              </a:solidFill>
              <a:ln>
                <a:noFill/>
              </a:ln>
            </c:spPr>
          </c:dPt>
          <c:dPt>
            <c:idx val="4"/>
            <c:spPr>
              <a:solidFill>
                <a:srgbClr val="4472c4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3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4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5"/>
                <c:pt idx="0">
                  <c:v>Многодетные  </c:v>
                </c:pt>
                <c:pt idx="1">
                  <c:v>Малообеспеченные</c:v>
                </c:pt>
                <c:pt idx="2">
                  <c:v>Круглые сироты </c:v>
                </c:pt>
                <c:pt idx="3">
                  <c:v>Без попечения родителей</c:v>
                </c:pt>
                <c:pt idx="4">
                  <c:v>Дети чабанов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135</c:v>
                </c:pt>
                <c:pt idx="1">
                  <c:v>28</c:v>
                </c:pt>
                <c:pt idx="2">
                  <c:v>5</c:v>
                </c:pt>
                <c:pt idx="3">
                  <c:v>18</c:v>
                </c:pt>
                <c:pt idx="4">
                  <c:v>9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layout>
        <c:manualLayout>
          <c:xMode val="edge"/>
          <c:yMode val="edge"/>
          <c:x val="0.500502344273275"/>
          <c:y val="0.198607108549472"/>
        </c:manualLayout>
      </c:layout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</c:dLbl>
            <c:dLblPos val="ctr"/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15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r"/>
      <c:overlay val="0"/>
      <c:spPr>
        <a:solidFill>
          <a:srgbClr val="f2f2f2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a5a5a5"/>
              </a:solidFill>
              <a:ln>
                <a:noFill/>
              </a:ln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</c:dLbl>
            <c:dLblPos val="ctr"/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2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</c:spPr>
          <c:explosion val="0"/>
          <c:dPt>
            <c:idx val="0"/>
            <c:spPr>
              <a:solidFill>
                <a:srgbClr val="5b9bd5"/>
              </a:solidFill>
              <a:ln>
                <a:noFill/>
              </a:ln>
            </c:spPr>
          </c:dPt>
          <c:dPt>
            <c:idx val="1"/>
            <c:spPr>
              <a:solidFill>
                <a:srgbClr val="ed7d31"/>
              </a:solidFill>
              <a:ln>
                <a:noFill/>
              </a:ln>
            </c:spPr>
          </c:dPt>
          <c:dPt>
            <c:idx val="2"/>
            <c:spPr>
              <a:solidFill>
                <a:srgbClr val="a5a5a5"/>
              </a:solidFill>
              <a:ln>
                <a:noFill/>
              </a:ln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</c:dLbl>
            <c:dLblPos val="ctr"/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11</c:v>
                </c:pt>
                <c:pt idx="1">
                  <c:v/>
                </c:pt>
                <c:pt idx="2">
                  <c:v/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r"/>
      <c:overlay val="0"/>
      <c:spPr>
        <a:solidFill>
          <a:srgbClr val="ff0000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layout>
        <c:manualLayout>
          <c:xMode val="edge"/>
          <c:yMode val="edge"/>
          <c:x val="0.237210817855979"/>
          <c:y val="0.023590333716916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658194851743239"/>
          <c:y val="0.346950517836594"/>
          <c:w val="0.496578690127077"/>
          <c:h val="0.525891829689298"/>
        </c:manualLayout>
      </c:layout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</c:dLbl>
            <c:dLblPos val="ctr"/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9</c:v>
                </c:pt>
                <c:pt idx="2">
                  <c:v>11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</c:spPr>
          <c:explosion val="0"/>
          <c:dPt>
            <c:idx val="0"/>
            <c:spPr>
              <a:solidFill>
                <a:srgbClr val="5b9bd5"/>
              </a:solidFill>
              <a:ln>
                <a:noFill/>
              </a:ln>
            </c:spPr>
          </c:dPt>
          <c:dPt>
            <c:idx val="1"/>
            <c:spPr>
              <a:solidFill>
                <a:srgbClr val="ed7d31"/>
              </a:solidFill>
              <a:ln>
                <a:noFill/>
              </a:ln>
            </c:spPr>
          </c:dPt>
          <c:dPt>
            <c:idx val="2"/>
            <c:spPr>
              <a:solidFill>
                <a:srgbClr val="a5a5a5"/>
              </a:solidFill>
              <a:ln>
                <a:noFill/>
              </a:ln>
            </c:spPr>
          </c:dPt>
          <c:dLbls>
            <c:dLbl>
              <c:idx val="0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dLblPos val="ctr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dLblPos val="ctr"/>
              <c:showLegendKey val="0"/>
              <c:showVal val="0"/>
              <c:showCatName val="0"/>
              <c:showSerName val="0"/>
              <c:showPercent val="1"/>
            </c:dLbl>
            <c:dLblPos val="ctr"/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11</c:v>
                </c:pt>
                <c:pt idx="1">
                  <c:v/>
                </c:pt>
                <c:pt idx="2">
                  <c:v/>
                </c:pt>
              </c:numCache>
            </c:numRef>
          </c:val>
        </c:ser>
        <c:firstSliceAng val="0"/>
      </c:pieChart>
      <c:spPr>
        <a:noFill/>
        <a:ln>
          <a:noFill/>
        </a:ln>
      </c:spPr>
    </c:plotArea>
    <c:legend>
      <c:legendPos val="r"/>
      <c:overlay val="0"/>
      <c:spPr>
        <a:solidFill>
          <a:srgbClr val="f2f2f2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базовый</c:v>
                </c:pt>
              </c:strCache>
            </c:strRef>
          </c:tx>
          <c:spPr>
            <a:solidFill>
              <a:srgbClr val="ff0000"/>
            </a:solidFill>
            <a:ln w="9360">
              <a:solidFill>
                <a:srgbClr val="5b9bd5"/>
              </a:solidFill>
              <a:round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12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1</c:v>
                </c:pt>
                <c:pt idx="1">
                  <c:v>13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полный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</c:spPr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2022-2023</c:v>
                </c:pt>
                <c:pt idx="1">
                  <c:v>2023-2024</c:v>
                </c:pt>
                <c:pt idx="2">
                  <c:v>2024-2025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15</c:v>
                </c:pt>
              </c:numCache>
            </c:numRef>
          </c:val>
        </c:ser>
        <c:gapWidth val="219"/>
        <c:overlap val="-27"/>
        <c:axId val="95320710"/>
        <c:axId val="8570890"/>
      </c:barChart>
      <c:catAx>
        <c:axId val="95320710"/>
        <c:scaling>
          <c:orientation val="minMax"/>
        </c:scaling>
        <c:delete val="0"/>
        <c:axPos val="b"/>
        <c:numFmt formatCode="DD/MM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p>
            <a:pPr>
              <a:defRPr b="0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8570890"/>
        <c:crosses val="autoZero"/>
        <c:auto val="1"/>
        <c:lblAlgn val="ctr"/>
        <c:lblOffset val="100"/>
      </c:catAx>
      <c:valAx>
        <c:axId val="857089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>
            <a:noFill/>
          </a:ln>
        </c:spPr>
        <c:txPr>
          <a:bodyPr/>
          <a:p>
            <a:pPr>
              <a:defRPr b="0" sz="16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</a:p>
        </c:txPr>
        <c:crossAx val="95320710"/>
        <c:crosses val="autoZero"/>
        <c:crossBetween val="midCat"/>
      </c:valAx>
      <c:spPr>
        <a:noFill/>
        <a:ln>
          <a:noFill/>
        </a:ln>
      </c:spPr>
    </c:plotArea>
    <c:legend>
      <c:legendPos val="b"/>
      <c:overlay val="0"/>
      <c:spPr>
        <a:noFill/>
        <a:ln>
          <a:solidFill>
            <a:srgbClr val="5b9bd5"/>
          </a:solidFill>
        </a:ln>
      </c:spPr>
    </c:legend>
    <c:plotVisOnly val="1"/>
    <c:dispBlanksAs val="gap"/>
  </c:chart>
  <c:spPr>
    <a:noFill/>
    <a:ln>
      <a:noFill/>
    </a:ln>
  </c:spPr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plotArea>
      <c:doughnutChart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</c:dLbl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3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</c:spPr>
    </c:plotArea>
    <c:legend>
      <c:legendPos val="r"/>
      <c:overlay val="0"/>
      <c:spPr>
        <a:solidFill>
          <a:srgbClr val="f2f2f2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plotArea>
      <c:doughnutChart>
        <c:ser>
          <c:idx val="0"/>
          <c:order val="0"/>
          <c:tx>
            <c:strRef>
              <c:f>label 0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</c:dLbl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</c:spPr>
    </c:plotArea>
    <c:legend>
      <c:legendPos val="r"/>
      <c:overlay val="0"/>
      <c:spPr>
        <a:solidFill>
          <a:srgbClr val="f2f2f2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2200" spc="-1" strike="noStrike">
                <a:solidFill>
                  <a:srgbClr val="40404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overlay val="0"/>
    </c:title>
    <c:autoTitleDeleted val="0"/>
    <c:plotArea>
      <c:doughnutChart>
        <c:ser>
          <c:idx val="0"/>
          <c:order val="0"/>
          <c:tx>
            <c:strRef>
              <c:f>label 0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showLegendKey val="0"/>
              <c:showVal val="0"/>
              <c:showCatName val="0"/>
              <c:showSerName val="0"/>
              <c:showPercent val="1"/>
            </c:dLbl>
            <c:dLbl>
              <c:idx val="1"/>
              <c:showLegendKey val="0"/>
              <c:showVal val="0"/>
              <c:showCatName val="0"/>
              <c:showSerName val="0"/>
              <c:showPercent val="1"/>
            </c:dLbl>
            <c:dLbl>
              <c:idx val="2"/>
              <c:showLegendKey val="0"/>
              <c:showVal val="0"/>
              <c:showCatName val="0"/>
              <c:showSerName val="0"/>
              <c:showPercent val="1"/>
            </c:dLbl>
            <c:showLegendKey val="0"/>
            <c:showVal val="0"/>
            <c:showCatName val="0"/>
            <c:showSerName val="0"/>
            <c:showPercent val="1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6</c:v>
                </c:pt>
              </c:numCache>
            </c:numRef>
          </c:val>
        </c:ser>
        <c:firstSliceAng val="0"/>
        <c:holeSize val="50"/>
      </c:doughnutChart>
      <c:spPr>
        <a:noFill/>
        <a:ln>
          <a:noFill/>
        </a:ln>
      </c:spPr>
    </c:plotArea>
    <c:legend>
      <c:legendPos val="r"/>
      <c:overlay val="0"/>
      <c:spPr>
        <a:solidFill>
          <a:srgbClr val="f2f2f2">
            <a:alpha val="39000"/>
          </a:srgbClr>
        </a:solidFill>
        <a:ln>
          <a:noFill/>
        </a:ln>
      </c:spPr>
    </c:legend>
    <c:plotVisOnly val="1"/>
    <c:dispBlanksAs val="gap"/>
  </c:chart>
  <c:spPr>
    <a:ln w="9360">
      <a:solidFill>
        <a:srgbClr val="bfbfbf"/>
      </a:solidFill>
      <a:round/>
    </a:ln>
  </c:spPr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 w="12600">
      <a:solidFill>
        <a:srgbClr val="5b9bd5"/>
      </a:solidFill>
      <a:round/>
    </a:ln>
  </c:spPr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 w="12600">
      <a:solidFill>
        <a:srgbClr val="5b9bd5"/>
      </a:solidFill>
      <a:round/>
    </a:ln>
  </c:spPr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layout>
        <c:manualLayout>
          <c:xMode val="edge"/>
          <c:yMode val="edge"/>
          <c:x val="0.190623296383791"/>
          <c:y val="0.000427167876975651"/>
        </c:manualLayout>
      </c:layout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10</c:v>
                </c:pt>
                <c:pt idx="2">
                  <c:v>8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 w="12600">
      <a:solidFill>
        <a:srgbClr val="5b9bd5"/>
      </a:solidFill>
      <a:round/>
    </a:ln>
  </c:spPr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1862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backWall>
      <c:spPr>
        <a:solidFill>
          <a:srgbClr val="d9d9d9"/>
        </a:solidFill>
        <a:ln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00b05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1.4</c:v>
                </c:pt>
              </c:numCache>
            </c:numRef>
          </c:val>
        </c:ser>
      </c:pie3DChart>
      <c:spPr>
        <a:solidFill>
          <a:srgbClr val="d9d9d9"/>
        </a:solidFill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</c:chart>
  <c:spPr>
    <a:solidFill>
      <a:srgbClr val="ffffff"/>
    </a:solidFill>
    <a:ln w="12600">
      <a:solidFill>
        <a:srgbClr val="a5a5a5"/>
      </a:solidFill>
      <a:round/>
    </a:ln>
  </c:spPr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1862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backWall>
      <c:spPr>
        <a:solidFill>
          <a:srgbClr val="d9d9d9"/>
        </a:solidFill>
        <a:ln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00b05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</c:pie3DChart>
      <c:spPr>
        <a:solidFill>
          <a:srgbClr val="d9d9d9"/>
        </a:solidFill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</c:chart>
  <c:spPr>
    <a:solidFill>
      <a:srgbClr val="f2f2f2"/>
    </a:solidFill>
    <a:ln>
      <a:noFill/>
    </a:ln>
  </c:spPr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sz="1862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0" sz="1862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spPr>
        <a:solidFill>
          <a:srgbClr val="d9d9d9"/>
        </a:solidFill>
        <a:ln>
          <a:noFill/>
        </a:ln>
      </c:spPr>
    </c:floor>
    <c:backWall>
      <c:spPr>
        <a:solidFill>
          <a:srgbClr val="d9d9d9"/>
        </a:solidFill>
        <a:ln>
          <a:noFill/>
        </a:ln>
      </c:spPr>
    </c:backWall>
    <c:plotArea>
      <c:pie3D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1"/>
            <c:spPr>
              <a:solidFill>
                <a:srgbClr val="ffff00"/>
              </a:solidFill>
              <a:ln w="25560">
                <a:solidFill>
                  <a:srgbClr val="ffffff"/>
                </a:solidFill>
                <a:round/>
              </a:ln>
            </c:spPr>
          </c:dPt>
          <c:dPt>
            <c:idx val="2"/>
            <c:spPr>
              <a:solidFill>
                <a:srgbClr val="00b050"/>
              </a:solidFill>
              <a:ln w="25560">
                <a:solidFill>
                  <a:srgbClr val="ffffff"/>
                </a:solidFill>
                <a:round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</c:ser>
      </c:pie3DChart>
      <c:spPr>
        <a:solidFill>
          <a:srgbClr val="d9d9d9"/>
        </a:solidFill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  <c:dispBlanksAs val="gap"/>
  </c:chart>
  <c:spPr>
    <a:solidFill>
      <a:srgbClr val="f2f2f2"/>
    </a:solidFill>
    <a:ln>
      <a:noFill/>
    </a:ln>
  </c:spPr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6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2023-2024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layout>
        <c:manualLayout>
          <c:xMode val="edge"/>
          <c:yMode val="edge"/>
          <c:x val="0.233070866141732"/>
          <c:y val="0.0695595290013083"/>
        </c:manualLayout>
      </c:layout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2024-2025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21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c0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9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2022-2023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2023-2024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0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defRPr>
            </a:pPr>
            <a:r>
              <a:rPr b="1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2024-2025</a:t>
            </a:r>
          </a:p>
        </c:rich>
      </c:tx>
      <c:overlay val="0"/>
    </c:title>
    <c:autoTitleDeleted val="0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2022-2023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explosion val="0"/>
          <c:dPt>
            <c:idx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spPr>
              <a:solidFill>
                <a:srgbClr val="ffff00"/>
              </a:solidFill>
              <a:ln>
                <a:noFill/>
              </a:ln>
            </c:spPr>
          </c:dPt>
          <c:dPt>
            <c:idx val="2"/>
            <c:spPr>
              <a:solidFill>
                <a:srgbClr val="00b050"/>
              </a:solidFill>
              <a:ln>
                <a:noFill/>
              </a:ln>
            </c:spPr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</c:dLbl>
            <c:dLblPos val="bestFit"/>
            <c:showLegendKey val="0"/>
            <c:showVal val="0"/>
            <c:showCatName val="0"/>
            <c:showSerName val="0"/>
            <c:showPercent val="0"/>
            <c:showLeaderLines val="0"/>
          </c:dLbls>
          <c:cat>
            <c:strRef>
              <c:f>categories</c:f>
              <c:strCache>
                <c:ptCount val="3"/>
                <c:pt idx="0">
                  <c:v>Базовый</c:v>
                </c:pt>
                <c:pt idx="1">
                  <c:v>Средний</c:v>
                </c:pt>
                <c:pt idx="2">
                  <c:v>Полный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</c:ser>
        <c:firstSliceAng val="0"/>
      </c:pieChart>
      <c:spPr>
        <a:solidFill>
          <a:srgbClr val="ffffff"/>
        </a:solidFill>
        <a:ln>
          <a:noFill/>
        </a:ln>
      </c:spPr>
    </c:plotArea>
    <c:legend>
      <c:legendPos val="r"/>
      <c:overlay val="0"/>
      <c:spPr>
        <a:noFill/>
        <a:ln>
          <a:noFill/>
        </a:ln>
      </c:spPr>
    </c:legend>
    <c:plotVisOnly val="1"/>
    <c:dispBlanksAs val="gap"/>
  </c:chart>
  <c:spPr>
    <a:noFill/>
    <a:ln>
      <a:noFill/>
    </a:ln>
  </c:spPr>
</c:chartSpace>
</file>

<file path=ppt/comments/comment2.xml><?xml version="1.0" encoding="utf-8"?>
<p:cmLst xmlns:p="http://schemas.openxmlformats.org/presentationml/2006/main">
  <p:cm authorId="0" dt="2022-09-01T13:13:03.647000000" idx="1">
    <p:pos x="4319" y="360"/>
    <p:text/>
  </p:cm>
</p:cmLst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528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ru-RU" sz="3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Образец заголовка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713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структурыОбразец текста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51444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8571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20024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Четвертый уровень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1542960" indent="-171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3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5.9.22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F3D38E1-1F95-4452-8C51-2DDAC90BBD7F}" type="slidenum">
              <a:rPr b="0" lang="ru-RU" sz="9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ftr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5.9.22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fld id="{21292613-1864-4EF2-9A3D-42CE1DE83AB8}" type="slidenum">
              <a:rPr b="0" lang="ru-RU" sz="9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nos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3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13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13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chart" Target="../charts/chart64.xml"/><Relationship Id="rId3" Type="http://schemas.openxmlformats.org/officeDocument/2006/relationships/chart" Target="../charts/chart65.xml"/><Relationship Id="rId4" Type="http://schemas.openxmlformats.org/officeDocument/2006/relationships/chart" Target="../charts/chart66.xml"/><Relationship Id="rId5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chart" Target="../charts/chart67.xml"/><Relationship Id="rId3" Type="http://schemas.openxmlformats.org/officeDocument/2006/relationships/chart" Target="../charts/chart68.xml"/><Relationship Id="rId4" Type="http://schemas.openxmlformats.org/officeDocument/2006/relationships/chart" Target="../charts/chart69.xml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4" Type="http://schemas.openxmlformats.org/officeDocument/2006/relationships/comments" Target="../comments/commen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chart" Target="../charts/chart47.xml"/><Relationship Id="rId3" Type="http://schemas.openxmlformats.org/officeDocument/2006/relationships/chart" Target="../charts/chart48.xml"/><Relationship Id="rId4" Type="http://schemas.openxmlformats.org/officeDocument/2006/relationships/chart" Target="../charts/chart49.xml"/><Relationship Id="rId5" Type="http://schemas.openxmlformats.org/officeDocument/2006/relationships/chart" Target="../charts/chart50.xml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chart" Target="../charts/chart51.xml"/><Relationship Id="rId3" Type="http://schemas.openxmlformats.org/officeDocument/2006/relationships/chart" Target="../charts/chart52.xml"/><Relationship Id="rId4" Type="http://schemas.openxmlformats.org/officeDocument/2006/relationships/chart" Target="../charts/chart53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chart" Target="../charts/chart54.xml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chart" Target="../charts/chart55.xml"/><Relationship Id="rId3" Type="http://schemas.openxmlformats.org/officeDocument/2006/relationships/chart" Target="../charts/chart56.xml"/><Relationship Id="rId4" Type="http://schemas.openxmlformats.org/officeDocument/2006/relationships/chart" Target="../charts/chart57.xml"/><Relationship Id="rId5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chart" Target="../charts/chart58.xml"/><Relationship Id="rId3" Type="http://schemas.openxmlformats.org/officeDocument/2006/relationships/chart" Target="../charts/chart59.xml"/><Relationship Id="rId4" Type="http://schemas.openxmlformats.org/officeDocument/2006/relationships/chart" Target="../charts/chart60.xml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chart" Target="../charts/chart61.xml"/><Relationship Id="rId3" Type="http://schemas.openxmlformats.org/officeDocument/2006/relationships/chart" Target="../charts/chart62.xml"/><Relationship Id="rId4" Type="http://schemas.openxmlformats.org/officeDocument/2006/relationships/chart" Target="../charts/chart63.xml"/><Relationship Id="rId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8" descr=""/>
          <p:cNvPicPr/>
          <p:nvPr/>
        </p:nvPicPr>
        <p:blipFill>
          <a:blip r:embed="rId1"/>
          <a:stretch/>
        </p:blipFill>
        <p:spPr>
          <a:xfrm>
            <a:off x="0" y="-152280"/>
            <a:ext cx="9143640" cy="6752160"/>
          </a:xfrm>
          <a:prstGeom prst="rect">
            <a:avLst/>
          </a:prstGeom>
          <a:ln>
            <a:noFill/>
          </a:ln>
        </p:spPr>
      </p:pic>
      <p:sp>
        <p:nvSpPr>
          <p:cNvPr id="79" name="TextShape 1"/>
          <p:cNvSpPr txBox="1"/>
          <p:nvPr/>
        </p:nvSpPr>
        <p:spPr>
          <a:xfrm>
            <a:off x="431280" y="2386800"/>
            <a:ext cx="7264440" cy="14990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0" name="Рисунок 3" descr=""/>
          <p:cNvPicPr/>
          <p:nvPr/>
        </p:nvPicPr>
        <p:blipFill>
          <a:blip r:embed="rId2"/>
          <a:stretch/>
        </p:blipFill>
        <p:spPr>
          <a:xfrm>
            <a:off x="1676520" y="673200"/>
            <a:ext cx="4571640" cy="1276560"/>
          </a:xfrm>
          <a:prstGeom prst="rect">
            <a:avLst/>
          </a:prstGeom>
          <a:ln>
            <a:noFill/>
          </a:ln>
        </p:spPr>
      </p:pic>
      <p:sp>
        <p:nvSpPr>
          <p:cNvPr id="81" name="CustomShape 2"/>
          <p:cNvSpPr/>
          <p:nvPr/>
        </p:nvSpPr>
        <p:spPr>
          <a:xfrm>
            <a:off x="496800" y="2124000"/>
            <a:ext cx="6122880" cy="172404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50000">
                <a:schemeClr val="accent6">
                  <a:lumMod val="105000"/>
                  <a:satMod val="103000"/>
                  <a:tint val="73000"/>
                </a:schemeClr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5400000"/>
          </a:gradFill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85320" rIns="38160" tIns="72720" bIns="72720" anchor="ctr"/>
          <a:p>
            <a:pPr algn="ctr">
              <a:lnSpc>
                <a:spcPct val="90000"/>
              </a:lnSpc>
            </a:pP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«Школа Минпросвещения России» -  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
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МБОУ СОШ им. Н.С. Конгара с. Бай-Тал 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
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муниципального района 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
</a:t>
            </a:r>
            <a:r>
              <a:rPr b="1" lang="ru-RU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«Бай-Тайгинский кожуун Республики Тыва»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82" name="CustomShape 3"/>
          <p:cNvSpPr/>
          <p:nvPr/>
        </p:nvSpPr>
        <p:spPr>
          <a:xfrm>
            <a:off x="1112400" y="3848760"/>
            <a:ext cx="614520" cy="1253520"/>
          </a:xfrm>
          <a:custGeom>
            <a:avLst/>
            <a:gdLst/>
            <a:ahLst/>
            <a:rect l="l" t="t" r="r" b="b"/>
            <a:pathLst>
              <a:path w="615828" h="1168787">
                <a:moveTo>
                  <a:pt x="0" y="0"/>
                </a:moveTo>
                <a:lnTo>
                  <a:pt x="0" y="1168787"/>
                </a:lnTo>
                <a:lnTo>
                  <a:pt x="615828" y="1168787"/>
                </a:lnTo>
              </a:path>
            </a:pathLst>
          </a:custGeom>
          <a:noFill/>
          <a:ln>
            <a:solidFill>
              <a:schemeClr val="accent1">
                <a:shade val="60000"/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83" name="CustomShape 4"/>
          <p:cNvSpPr/>
          <p:nvPr/>
        </p:nvSpPr>
        <p:spPr>
          <a:xfrm>
            <a:off x="1728000" y="4244760"/>
            <a:ext cx="4608000" cy="1715040"/>
          </a:xfrm>
          <a:prstGeom prst="roundRect">
            <a:avLst>
              <a:gd name="adj" fmla="val 10000"/>
            </a:avLst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  <a:lin ang="5400000"/>
          </a:gra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69840" rIns="23040" tIns="61920" bIns="61920" anchor="ctr"/>
          <a:p>
            <a:pPr algn="ctr">
              <a:lnSpc>
                <a:spcPct val="9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Команда по проекту: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Конгар Б.С. - директор школы,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Кужугет А.Ш. - заместитель директора по УВР,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Алдын-оол М.Х. - заместитель директора по ВР,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Хертек Ч.Т. - программист,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Соян Ш.М. - педагог-вожатый,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i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Доспан К.О. - педагог-психолог.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2" descr=""/>
          <p:cNvPicPr/>
          <p:nvPr/>
        </p:nvPicPr>
        <p:blipFill>
          <a:blip r:embed="rId1"/>
          <a:stretch/>
        </p:blipFill>
        <p:spPr>
          <a:xfrm>
            <a:off x="-36360" y="0"/>
            <a:ext cx="9218160" cy="685764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2286000" y="537840"/>
            <a:ext cx="3943080" cy="37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ШКОЛЬНЫЙ КЛИМАТ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180" name="Диаграмма 1"/>
          <p:cNvGraphicFramePr/>
          <p:nvPr/>
        </p:nvGraphicFramePr>
        <p:xfrm>
          <a:off x="935280" y="1066680"/>
          <a:ext cx="2285640" cy="165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1" name="Диаграмма 4"/>
          <p:cNvGraphicFramePr/>
          <p:nvPr/>
        </p:nvGraphicFramePr>
        <p:xfrm>
          <a:off x="3735360" y="1066680"/>
          <a:ext cx="2285640" cy="165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2" name="Диаграмма 7"/>
          <p:cNvGraphicFramePr/>
          <p:nvPr/>
        </p:nvGraphicFramePr>
        <p:xfrm>
          <a:off x="457200" y="2895480"/>
          <a:ext cx="2285640" cy="165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3" name="CustomShape 2"/>
          <p:cNvSpPr/>
          <p:nvPr/>
        </p:nvSpPr>
        <p:spPr>
          <a:xfrm>
            <a:off x="2895480" y="2976480"/>
            <a:ext cx="1809360" cy="1085400"/>
          </a:xfrm>
          <a:prstGeom prst="rect">
            <a:avLst/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53280" anchor="ctr"/>
          <a:p>
            <a:pPr algn="ctr"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Создаем в школе атмосферу психологического комфорта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4886280" y="2976480"/>
            <a:ext cx="1809360" cy="1085400"/>
          </a:xfrm>
          <a:prstGeom prst="rect">
            <a:avLst/>
          </a:prstGeom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53280" anchor="ctr"/>
          <a:p>
            <a:pPr algn="ctr"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способствуем повышению заинтересованности школьников в учебной деятельности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6877080" y="2976480"/>
            <a:ext cx="1809360" cy="1085400"/>
          </a:xfrm>
          <a:prstGeom prst="rect">
            <a:avLst/>
          </a:prstGeom>
          <a:solidFill>
            <a:schemeClr val="accent5">
              <a:hueOff val="-3676673"/>
              <a:satOff val="-5114"/>
              <a:lumOff val="-1961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53280" anchor="ctr"/>
          <a:p>
            <a:pPr algn="ctr"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поддерживаем развитие  самостоятельности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3890880" y="4243320"/>
            <a:ext cx="1809360" cy="1085400"/>
          </a:xfrm>
          <a:prstGeom prst="rect">
            <a:avLst/>
          </a:prstGeom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53280" anchor="ctr"/>
          <a:p>
            <a:pPr algn="ctr"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Развиваем коммуникативные навыки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87" name="CustomShape 6"/>
          <p:cNvSpPr/>
          <p:nvPr/>
        </p:nvSpPr>
        <p:spPr>
          <a:xfrm>
            <a:off x="5881680" y="4243320"/>
            <a:ext cx="1809360" cy="1085400"/>
          </a:xfrm>
          <a:prstGeom prst="rect">
            <a:avLst/>
          </a:prstGeom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53280" anchor="ctr"/>
          <a:p>
            <a:pPr algn="ctr">
              <a:lnSpc>
                <a:spcPct val="90000"/>
              </a:lnSpc>
            </a:pPr>
            <a:r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формируем сплочённость  коллектива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18160" cy="6857640"/>
          </a:xfrm>
          <a:prstGeom prst="rect">
            <a:avLst/>
          </a:prstGeom>
          <a:ln>
            <a:noFill/>
          </a:ln>
        </p:spPr>
      </p:pic>
      <p:sp>
        <p:nvSpPr>
          <p:cNvPr id="189" name="CustomShape 1"/>
          <p:cNvSpPr/>
          <p:nvPr/>
        </p:nvSpPr>
        <p:spPr>
          <a:xfrm>
            <a:off x="1828800" y="762120"/>
            <a:ext cx="4400280" cy="7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ОБРАЗОВАТЕЛЬНАЯ СРЕДА, СОЗДАНИЕ УСЛОВИЙ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190" name="Диаграмма 2"/>
          <p:cNvGraphicFramePr/>
          <p:nvPr/>
        </p:nvGraphicFramePr>
        <p:xfrm>
          <a:off x="914400" y="1520280"/>
          <a:ext cx="2361960" cy="137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1" name="Диаграмма 8"/>
          <p:cNvGraphicFramePr/>
          <p:nvPr/>
        </p:nvGraphicFramePr>
        <p:xfrm>
          <a:off x="914400" y="3124080"/>
          <a:ext cx="2361960" cy="137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2" name="Диаграмма 9"/>
          <p:cNvGraphicFramePr/>
          <p:nvPr/>
        </p:nvGraphicFramePr>
        <p:xfrm>
          <a:off x="914400" y="4648320"/>
          <a:ext cx="2361960" cy="137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3" name="CustomShape 2"/>
          <p:cNvSpPr/>
          <p:nvPr/>
        </p:nvSpPr>
        <p:spPr>
          <a:xfrm rot="5400000">
            <a:off x="5416200" y="1610280"/>
            <a:ext cx="1734480" cy="1544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94" name="CustomShape 3"/>
          <p:cNvSpPr/>
          <p:nvPr/>
        </p:nvSpPr>
        <p:spPr>
          <a:xfrm>
            <a:off x="5675400" y="1837440"/>
            <a:ext cx="1409400" cy="10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45720" rIns="45720" anchor="ctr"/>
          <a:p>
            <a:pPr>
              <a:lnSpc>
                <a:spcPct val="90000"/>
              </a:lnSpc>
            </a:pPr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Интегрировать систему управления с региональными информационными системами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95" name="CustomShape 4"/>
          <p:cNvSpPr/>
          <p:nvPr/>
        </p:nvSpPr>
        <p:spPr>
          <a:xfrm rot="5400000">
            <a:off x="3780360" y="1664280"/>
            <a:ext cx="1734480" cy="1508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-1470669"/>
              <a:satOff val="-2046"/>
              <a:lumOff val="-784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96" name="CustomShape 5"/>
          <p:cNvSpPr/>
          <p:nvPr/>
        </p:nvSpPr>
        <p:spPr>
          <a:xfrm rot="5400000">
            <a:off x="4592160" y="3100680"/>
            <a:ext cx="1734480" cy="1508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-2941338"/>
              <a:satOff val="-4091"/>
              <a:lumOff val="-1569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45720" rIns="45720" anchor="ctr"/>
          <a:p>
            <a:pPr algn="ctr">
              <a:lnSpc>
                <a:spcPct val="90000"/>
              </a:lnSpc>
            </a:pPr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Обеспечить безпроводной доступ на территории организации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97" name="CustomShape 6"/>
          <p:cNvSpPr/>
          <p:nvPr/>
        </p:nvSpPr>
        <p:spPr>
          <a:xfrm>
            <a:off x="2768760" y="3335040"/>
            <a:ext cx="1873080" cy="10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7"/>
          <p:cNvSpPr/>
          <p:nvPr/>
        </p:nvSpPr>
        <p:spPr>
          <a:xfrm rot="5400000">
            <a:off x="6222240" y="3100680"/>
            <a:ext cx="1734480" cy="1508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-4412007"/>
              <a:satOff val="-6137"/>
              <a:lumOff val="-2353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99" name="CustomShape 8"/>
          <p:cNvSpPr/>
          <p:nvPr/>
        </p:nvSpPr>
        <p:spPr>
          <a:xfrm rot="5400000">
            <a:off x="5410440" y="4573440"/>
            <a:ext cx="1734480" cy="1508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-5882677"/>
              <a:satOff val="-8182"/>
              <a:lumOff val="-3138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45720" rIns="45720" anchor="ctr"/>
          <a:p>
            <a:pPr algn="ctr">
              <a:lnSpc>
                <a:spcPct val="90000"/>
              </a:lnSpc>
            </a:pPr>
            <a:r>
              <a:rPr b="0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Организовать Управляющий совет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200" name="CustomShape 9"/>
          <p:cNvSpPr/>
          <p:nvPr/>
        </p:nvSpPr>
        <p:spPr>
          <a:xfrm>
            <a:off x="7077960" y="4807440"/>
            <a:ext cx="1935720" cy="104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10"/>
          <p:cNvSpPr/>
          <p:nvPr/>
        </p:nvSpPr>
        <p:spPr>
          <a:xfrm rot="5400000">
            <a:off x="3780360" y="4573440"/>
            <a:ext cx="1734480" cy="150876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5">
              <a:hueOff val="-7353345"/>
              <a:satOff val="-10228"/>
              <a:lumOff val="-3922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19960" cy="6857640"/>
          </a:xfrm>
          <a:prstGeom prst="rect">
            <a:avLst/>
          </a:prstGeom>
          <a:ln>
            <a:noFill/>
          </a:ln>
        </p:spPr>
      </p:pic>
      <p:sp>
        <p:nvSpPr>
          <p:cNvPr id="203" name="TextShape 1"/>
          <p:cNvSpPr txBox="1"/>
          <p:nvPr/>
        </p:nvSpPr>
        <p:spPr>
          <a:xfrm>
            <a:off x="1584000" y="444240"/>
            <a:ext cx="5544000" cy="115776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 anchor="ctr"/>
          <a:p>
            <a:pPr marL="891720" indent="-879120">
              <a:lnSpc>
                <a:spcPct val="100000"/>
              </a:lnSpc>
            </a:pPr>
            <a:r>
              <a:rPr b="0" lang="ru-RU" sz="33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Риски</a:t>
            </a:r>
            <a:r>
              <a:rPr b="0" lang="ru-RU" sz="3300" spc="-63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</a:t>
            </a:r>
            <a:r>
              <a:rPr b="0" lang="ru-RU" sz="33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еализации </a:t>
            </a:r>
            <a:r>
              <a:rPr b="0" lang="ru-RU" sz="3300" spc="-783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33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проекта: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569520" y="1453680"/>
            <a:ext cx="7046280" cy="368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355680" indent="-342720">
              <a:lnSpc>
                <a:spcPct val="100000"/>
              </a:lnSpc>
            </a:pP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</a:t>
            </a: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	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1.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Знания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единого календарно- </a:t>
            </a:r>
            <a:r>
              <a:rPr b="0" lang="ru-RU" sz="2400" spc="-582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тематического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планирования.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355680" indent="-342720">
              <a:lnSpc>
                <a:spcPct val="100000"/>
              </a:lnSpc>
            </a:pP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</a:t>
            </a: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	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2. Здоровье – охват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горячим питанием 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(низкое </a:t>
            </a:r>
            <a:r>
              <a:rPr b="0" lang="ru-RU" sz="2400" spc="-582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материальное положение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семей).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355680" indent="-342720">
              <a:lnSpc>
                <a:spcPct val="100000"/>
              </a:lnSpc>
            </a:pP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</a:t>
            </a: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	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3.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Творчество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–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низкая</a:t>
            </a:r>
            <a:r>
              <a:rPr b="0" lang="ru-RU" sz="2400" spc="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заинтересованность 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родителей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</a:t>
            </a:r>
            <a:r>
              <a:rPr b="0" lang="ru-RU" sz="2400" spc="-9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всестороннем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развитии детей </a:t>
            </a:r>
            <a:r>
              <a:rPr b="0" lang="ru-RU" sz="2400" spc="-582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(низкий социальный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статус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семей).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355680" indent="-342720">
              <a:lnSpc>
                <a:spcPct val="100000"/>
              </a:lnSpc>
            </a:pP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</a:t>
            </a:r>
            <a:r>
              <a:rPr b="0" lang="ru-RU" sz="1900" spc="-752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	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4.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Воспитание</a:t>
            </a:r>
            <a:r>
              <a:rPr b="0" lang="ru-RU" sz="2400" spc="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1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–</a:t>
            </a:r>
            <a:r>
              <a:rPr b="0" lang="ru-RU" sz="2400" spc="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низкая</a:t>
            </a:r>
            <a:r>
              <a:rPr b="0" lang="ru-RU" sz="2400" spc="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образовательный</a:t>
            </a:r>
            <a:r>
              <a:rPr b="0" lang="ru-RU" sz="2400" spc="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уровень </a:t>
            </a:r>
            <a:r>
              <a:rPr b="0" lang="ru-RU" sz="2400" spc="-582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0" lang="ru-RU" sz="2400" spc="-4" strike="noStrike">
                <a:solidFill>
                  <a:srgbClr val="2b4e1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семьи.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19960" cy="6857640"/>
          </a:xfrm>
          <a:prstGeom prst="rect">
            <a:avLst/>
          </a:prstGeom>
          <a:ln>
            <a:noFill/>
          </a:ln>
        </p:spPr>
      </p:pic>
      <p:sp>
        <p:nvSpPr>
          <p:cNvPr id="206" name="CustomShape 1"/>
          <p:cNvSpPr/>
          <p:nvPr/>
        </p:nvSpPr>
        <p:spPr>
          <a:xfrm>
            <a:off x="756000" y="2989440"/>
            <a:ext cx="6663960" cy="56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3600" spc="-4" strike="noStrike">
                <a:solidFill>
                  <a:srgbClr val="475f1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СПАСИБО</a:t>
            </a:r>
            <a:r>
              <a:rPr b="1" lang="ru-RU" sz="3600" spc="-24" strike="noStrike">
                <a:solidFill>
                  <a:srgbClr val="475f1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3600" spc="-1" strike="noStrike">
                <a:solidFill>
                  <a:srgbClr val="475f1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</a:t>
            </a:r>
            <a:r>
              <a:rPr b="1" lang="ru-RU" sz="3600" spc="-24" strike="noStrike">
                <a:solidFill>
                  <a:srgbClr val="475f1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3600" spc="-4" strike="noStrike">
                <a:solidFill>
                  <a:srgbClr val="475f13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ВНИМАНИЕ!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3" descr=""/>
          <p:cNvPicPr/>
          <p:nvPr/>
        </p:nvPicPr>
        <p:blipFill>
          <a:blip r:embed="rId1"/>
          <a:stretch/>
        </p:blipFill>
        <p:spPr>
          <a:xfrm>
            <a:off x="-13680" y="0"/>
            <a:ext cx="9144360" cy="6754680"/>
          </a:xfrm>
          <a:prstGeom prst="rect">
            <a:avLst/>
          </a:prstGeom>
          <a:ln>
            <a:noFill/>
          </a:ln>
        </p:spPr>
      </p:pic>
      <p:sp>
        <p:nvSpPr>
          <p:cNvPr id="85" name="CustomShape 1"/>
          <p:cNvSpPr/>
          <p:nvPr/>
        </p:nvSpPr>
        <p:spPr>
          <a:xfrm>
            <a:off x="688320" y="5571000"/>
            <a:ext cx="134280" cy="23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1520" bIns="0"/>
          <a:p>
            <a:pPr marL="12600">
              <a:lnSpc>
                <a:spcPct val="100000"/>
              </a:lnSpc>
            </a:pPr>
            <a:r>
              <a:rPr b="0" lang="ru-RU" sz="1450" spc="-593" strike="noStrike">
                <a:solidFill>
                  <a:srgbClr val="90c126"/>
                </a:solidFill>
                <a:uFill>
                  <a:solidFill>
                    <a:srgbClr val="ffffff"/>
                  </a:solidFill>
                </a:uFill>
                <a:latin typeface="Lucida Sans Unicode"/>
              </a:rPr>
              <a:t>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86" name="Рисунок 19" descr=""/>
          <p:cNvPicPr/>
          <p:nvPr/>
        </p:nvPicPr>
        <p:blipFill>
          <a:blip r:embed="rId2"/>
          <a:stretch/>
        </p:blipFill>
        <p:spPr>
          <a:xfrm>
            <a:off x="792000" y="2048040"/>
            <a:ext cx="7642800" cy="356004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1219320" y="571320"/>
            <a:ext cx="4647960" cy="137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Результаты самообследования: базовый уровень – 73 балла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2" descr=""/>
          <p:cNvPicPr/>
          <p:nvPr/>
        </p:nvPicPr>
        <p:blipFill>
          <a:blip r:embed="rId1"/>
          <a:stretch/>
        </p:blipFill>
        <p:spPr>
          <a:xfrm>
            <a:off x="-720" y="0"/>
            <a:ext cx="9144360" cy="6754680"/>
          </a:xfrm>
          <a:prstGeom prst="rect">
            <a:avLst/>
          </a:prstGeom>
          <a:ln>
            <a:noFill/>
          </a:ln>
        </p:spPr>
      </p:pic>
      <p:graphicFrame>
        <p:nvGraphicFramePr>
          <p:cNvPr id="89" name="Диаграмма 3"/>
          <p:cNvGraphicFramePr/>
          <p:nvPr/>
        </p:nvGraphicFramePr>
        <p:xfrm>
          <a:off x="501840" y="547200"/>
          <a:ext cx="2738160" cy="175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0" name="Диаграмма 4"/>
          <p:cNvGraphicFramePr/>
          <p:nvPr/>
        </p:nvGraphicFramePr>
        <p:xfrm>
          <a:off x="516960" y="2364480"/>
          <a:ext cx="2651040" cy="18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1" name="Диаграмма 5"/>
          <p:cNvGraphicFramePr/>
          <p:nvPr/>
        </p:nvGraphicFramePr>
        <p:xfrm>
          <a:off x="469440" y="4124520"/>
          <a:ext cx="2645280" cy="193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2" name="CustomShape 1"/>
          <p:cNvSpPr/>
          <p:nvPr/>
        </p:nvSpPr>
        <p:spPr>
          <a:xfrm>
            <a:off x="3416400" y="520560"/>
            <a:ext cx="2399400" cy="239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5920" bIns="0"/>
          <a:p>
            <a:pPr marL="90720">
              <a:lnSpc>
                <a:spcPct val="100000"/>
              </a:lnSpc>
            </a:pP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Школа</a:t>
            </a:r>
            <a:r>
              <a:rPr b="1" lang="ru-RU" sz="1400" spc="-6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основана</a:t>
            </a:r>
            <a:r>
              <a:rPr b="1" lang="ru-RU" sz="1400" spc="-5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</a:t>
            </a:r>
            <a:r>
              <a:rPr b="1" lang="ru-RU" sz="1400" spc="-2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1937</a:t>
            </a:r>
            <a:r>
              <a:rPr b="1" lang="ru-RU" sz="1400" spc="-3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году.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3416760" y="831600"/>
            <a:ext cx="3276360" cy="452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5920" bIns="0"/>
          <a:p>
            <a:pPr marL="90720">
              <a:lnSpc>
                <a:spcPct val="100000"/>
              </a:lnSpc>
            </a:pP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школе</a:t>
            </a:r>
            <a:r>
              <a:rPr b="1" lang="ru-RU" sz="1400" spc="-2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r>
            <a:r>
              <a:rPr b="1" lang="ru-RU" sz="1400" spc="-24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классов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обучается</a:t>
            </a:r>
            <a:r>
              <a:rPr b="1" lang="ru-RU" sz="1400" spc="-3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</a:t>
            </a:r>
            <a:r>
              <a:rPr b="1" lang="ru-RU" sz="1400" spc="-1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них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302</a:t>
            </a:r>
            <a:r>
              <a:rPr b="1" lang="ru-RU" sz="1400" spc="-24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человека.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4" name="CustomShape 3"/>
          <p:cNvSpPr/>
          <p:nvPr/>
        </p:nvSpPr>
        <p:spPr>
          <a:xfrm>
            <a:off x="3453840" y="3221280"/>
            <a:ext cx="4250160" cy="453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6640" bIns="0"/>
          <a:p>
            <a:pPr marL="91440"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Педагогических</a:t>
            </a:r>
            <a:r>
              <a:rPr b="1" lang="ru-RU" sz="1400" spc="-6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работников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</a:t>
            </a:r>
            <a:r>
              <a:rPr b="1" lang="ru-RU" sz="1400" spc="-3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48,</a:t>
            </a:r>
            <a:r>
              <a:rPr b="1" lang="ru-RU" sz="1400" spc="-3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из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которых</a:t>
            </a:r>
            <a:r>
              <a:rPr b="1" lang="ru-RU" sz="1400" spc="-24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43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выпускники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школы.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5" name="CustomShape 4"/>
          <p:cNvSpPr/>
          <p:nvPr/>
        </p:nvSpPr>
        <p:spPr>
          <a:xfrm>
            <a:off x="3452400" y="3742200"/>
            <a:ext cx="4971600" cy="8787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5920" bIns="0"/>
          <a:p>
            <a:pPr marL="91440"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Школа</a:t>
            </a:r>
            <a:r>
              <a:rPr b="1" lang="ru-RU" sz="1400" spc="-117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функционирует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в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неблагоприятных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социальных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условиях:</a:t>
            </a:r>
            <a:r>
              <a:rPr b="1" lang="ru-RU" sz="1400" spc="-3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отдаленность</a:t>
            </a:r>
            <a:r>
              <a:rPr b="1" lang="ru-RU" sz="1400" spc="-1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территории,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ресурсные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дефициты,</a:t>
            </a:r>
            <a:r>
              <a:rPr b="1" lang="ru-RU" sz="1400" spc="1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особенности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контингента</a:t>
            </a: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обучающихся,</a:t>
            </a:r>
            <a:r>
              <a:rPr b="1" lang="ru-RU" sz="1400" spc="-6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социально-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экономический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контекст.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6" name="CustomShape 5"/>
          <p:cNvSpPr/>
          <p:nvPr/>
        </p:nvSpPr>
        <p:spPr>
          <a:xfrm>
            <a:off x="3453840" y="4681800"/>
            <a:ext cx="4394520" cy="2703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6640" bIns="0"/>
          <a:p>
            <a:pPr marL="91440">
              <a:lnSpc>
                <a:spcPct val="100000"/>
              </a:lnSpc>
            </a:pP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Управленческая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команда</a:t>
            </a:r>
            <a:r>
              <a:rPr b="1" lang="ru-RU" sz="1400" spc="-32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–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r>
            <a:r>
              <a:rPr b="1" lang="ru-RU" sz="1400" spc="-24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все</a:t>
            </a:r>
            <a:r>
              <a:rPr b="1" lang="ru-RU" sz="1400" spc="-2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выпускники</a:t>
            </a:r>
            <a:r>
              <a:rPr b="1" lang="ru-RU" sz="1400" spc="-2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школы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</a:t>
            </a:r>
            <a:r>
              <a:rPr b="1" lang="ru-RU" sz="1600" spc="-49" strike="noStrike">
                <a:solidFill>
                  <a:srgbClr val="001f5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7" name="CustomShape 6"/>
          <p:cNvSpPr/>
          <p:nvPr/>
        </p:nvSpPr>
        <p:spPr>
          <a:xfrm>
            <a:off x="3455640" y="5024520"/>
            <a:ext cx="4798080" cy="1093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0" rIns="0" tIns="27360" bIns="0"/>
          <a:p>
            <a:pPr marL="91440">
              <a:lnSpc>
                <a:spcPct val="100000"/>
              </a:lnSpc>
            </a:pP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Концепция</a:t>
            </a:r>
            <a:r>
              <a:rPr b="1" lang="ru-RU" sz="1400" spc="-83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школы:</a:t>
            </a:r>
            <a:r>
              <a:rPr b="1" lang="ru-RU" sz="1400" spc="-72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«</a:t>
            </a:r>
            <a:r>
              <a:rPr b="1" lang="ru-RU" sz="1400" spc="-1" strike="noStrike" u="sng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Сохранение</a:t>
            </a:r>
            <a:r>
              <a:rPr b="1" lang="ru-RU" sz="1400" spc="-72" strike="noStrike" u="sng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 u="sng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традиций</a:t>
            </a:r>
            <a:r>
              <a:rPr b="1" lang="ru-RU" sz="1400" spc="-52" strike="noStrike" u="sng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 u="sng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школы</a:t>
            </a:r>
            <a:r>
              <a:rPr b="1" lang="ru-RU" sz="1400" spc="-77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и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постоянный</a:t>
            </a:r>
            <a:r>
              <a:rPr b="1" lang="ru-RU" sz="1400" spc="-52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поиск</a:t>
            </a:r>
            <a:r>
              <a:rPr b="1" lang="ru-RU" sz="1400" spc="-38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новых</a:t>
            </a:r>
            <a:r>
              <a:rPr b="1" lang="ru-RU" sz="1400" spc="-58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форм,</a:t>
            </a:r>
            <a:r>
              <a:rPr b="1" lang="ru-RU" sz="1400" spc="-24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методов</a:t>
            </a:r>
            <a:r>
              <a:rPr b="1" lang="ru-RU" sz="1400" spc="-43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обучения,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вовлечение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всех</a:t>
            </a:r>
            <a:r>
              <a:rPr b="1" lang="ru-RU" sz="1400" spc="-32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участников</a:t>
            </a:r>
            <a:r>
              <a:rPr b="1" lang="ru-RU" sz="1400" spc="-2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образовательного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процесса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в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творчество,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поощрение</a:t>
            </a:r>
            <a:r>
              <a:rPr b="1" lang="ru-RU" sz="1400" spc="-18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инициативы</a:t>
            </a:r>
            <a:r>
              <a:rPr b="1" lang="ru-RU" sz="1400" spc="2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49" strike="noStrike">
                <a:solidFill>
                  <a:srgbClr val="001f5f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–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91440">
              <a:lnSpc>
                <a:spcPct val="100000"/>
              </a:lnSpc>
            </a:pP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важнейшее</a:t>
            </a:r>
            <a:r>
              <a:rPr b="1" lang="ru-RU" sz="1400" spc="-38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условие</a:t>
            </a:r>
            <a:r>
              <a:rPr b="1" lang="ru-RU" sz="1400" spc="-52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успешной</a:t>
            </a:r>
            <a:r>
              <a:rPr b="1" lang="ru-RU" sz="1400" spc="-49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1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работы</a:t>
            </a:r>
            <a:r>
              <a:rPr b="1" lang="ru-RU" sz="1400" spc="-43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 </a:t>
            </a:r>
            <a:r>
              <a:rPr b="1" lang="ru-RU" sz="1400" spc="-9" strike="noStrike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libri"/>
              </a:rPr>
              <a:t>коллектива».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98" name="CustomShape 7"/>
          <p:cNvSpPr/>
          <p:nvPr/>
        </p:nvSpPr>
        <p:spPr>
          <a:xfrm>
            <a:off x="4548960" y="1317960"/>
            <a:ext cx="165636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СОЦИАЛЬНЫЙ СТАТУС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ОБУЧАЮЩИХСЯ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99" name="Диаграмма 1"/>
          <p:cNvGraphicFramePr/>
          <p:nvPr/>
        </p:nvGraphicFramePr>
        <p:xfrm>
          <a:off x="2770920" y="1621080"/>
          <a:ext cx="4299480" cy="1498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01" name="Объект 5" descr=""/>
          <p:cNvPicPr/>
          <p:nvPr/>
        </p:nvPicPr>
        <p:blipFill>
          <a:blip r:embed="rId1"/>
          <a:stretch/>
        </p:blipFill>
        <p:spPr>
          <a:xfrm>
            <a:off x="0" y="-76320"/>
            <a:ext cx="91436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102" name="Диаграмма 9"/>
          <p:cNvGraphicFramePr/>
          <p:nvPr/>
        </p:nvGraphicFramePr>
        <p:xfrm>
          <a:off x="380880" y="710280"/>
          <a:ext cx="2285640" cy="17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3" name="Диаграмма 10"/>
          <p:cNvGraphicFramePr/>
          <p:nvPr/>
        </p:nvGraphicFramePr>
        <p:xfrm>
          <a:off x="304920" y="2551680"/>
          <a:ext cx="2321640" cy="2053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4" name="Диаграмма 11"/>
          <p:cNvGraphicFramePr/>
          <p:nvPr/>
        </p:nvGraphicFramePr>
        <p:xfrm>
          <a:off x="380880" y="4619160"/>
          <a:ext cx="2209320" cy="187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5" name="Рисунок 12" descr=""/>
          <p:cNvPicPr/>
          <p:nvPr/>
        </p:nvPicPr>
        <p:blipFill>
          <a:blip r:embed="rId5"/>
          <a:stretch/>
        </p:blipFill>
        <p:spPr>
          <a:xfrm>
            <a:off x="5997240" y="1722960"/>
            <a:ext cx="2479320" cy="175752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6" name="Рисунок 22" descr=""/>
          <p:cNvPicPr/>
          <p:nvPr/>
        </p:nvPicPr>
        <p:blipFill>
          <a:blip r:embed="rId6"/>
          <a:stretch/>
        </p:blipFill>
        <p:spPr>
          <a:xfrm>
            <a:off x="3012840" y="1774080"/>
            <a:ext cx="2478240" cy="175176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7" name="Рисунок 23" descr=""/>
          <p:cNvPicPr/>
          <p:nvPr/>
        </p:nvPicPr>
        <p:blipFill>
          <a:blip r:embed="rId7"/>
          <a:stretch/>
        </p:blipFill>
        <p:spPr>
          <a:xfrm>
            <a:off x="3012840" y="4168440"/>
            <a:ext cx="2557440" cy="180756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8" name="Рисунок 24" descr=""/>
          <p:cNvPicPr/>
          <p:nvPr/>
        </p:nvPicPr>
        <p:blipFill>
          <a:blip r:embed="rId8"/>
          <a:stretch/>
        </p:blipFill>
        <p:spPr>
          <a:xfrm>
            <a:off x="6004440" y="4176000"/>
            <a:ext cx="2479320" cy="1752480"/>
          </a:xfrm>
          <a:prstGeom prst="rect">
            <a:avLst/>
          </a:prstGeom>
          <a:ln w="190440">
            <a:solidFill>
              <a:srgbClr val="ffffff"/>
            </a:solidFill>
            <a:round/>
          </a:ln>
          <a:effectLst>
            <a:outerShdw algn="tl" blurRad="50000" rotWithShape="0">
              <a:srgbClr val="000000">
                <a:alpha val="41000"/>
              </a:srgbClr>
            </a:outerShdw>
          </a:effectLst>
          <a:scene3d>
            <a:camera prst="orthographicFront"/>
            <a:lightRig dir="t" rig="twoP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9" name="CustomShape 2"/>
          <p:cNvSpPr/>
          <p:nvPr/>
        </p:nvSpPr>
        <p:spPr>
          <a:xfrm>
            <a:off x="5791320" y="1986120"/>
            <a:ext cx="304776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2600" algn="ctr">
              <a:lnSpc>
                <a:spcPct val="100000"/>
              </a:lnSpc>
            </a:pP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технологий/средств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электронного обучения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 </a:t>
            </a:r>
            <a:r>
              <a:rPr b="1" lang="ru-RU" sz="1200" spc="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дистанционных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образовательных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технологий, учитывающее </a:t>
            </a:r>
            <a:r>
              <a:rPr b="1" lang="ru-RU" sz="1200" spc="-3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особые образовательные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потребности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3030840" y="4461120"/>
            <a:ext cx="251424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65520" algn="ctr">
              <a:lnSpc>
                <a:spcPct val="100000"/>
              </a:lnSpc>
            </a:pP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</a:t>
            </a:r>
            <a:r>
              <a:rPr b="1" lang="ru-RU" sz="1200" spc="-7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единых </a:t>
            </a:r>
            <a:r>
              <a:rPr b="1" lang="ru-RU" sz="1200" spc="-3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рекомендаций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12600" indent="720"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контрольным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работам</a:t>
            </a:r>
            <a:r>
              <a:rPr b="1" lang="ru-RU" sz="1200" spc="-3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и</a:t>
            </a:r>
            <a:r>
              <a:rPr b="1" lang="ru-RU" sz="1200" spc="-3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домашним </a:t>
            </a:r>
            <a:r>
              <a:rPr b="1" lang="ru-RU" sz="1200" spc="-3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заданиям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6172200" y="4461120"/>
            <a:ext cx="2794320" cy="820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2600">
              <a:lnSpc>
                <a:spcPct val="100000"/>
              </a:lnSpc>
            </a:pP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 методических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рекомендаций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применению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сетевой формы реализации </a:t>
            </a: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образовательных</a:t>
            </a:r>
            <a:r>
              <a:rPr b="1" lang="ru-RU" sz="1200" spc="-1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2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программ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2" name="CustomShape 5"/>
          <p:cNvSpPr/>
          <p:nvPr/>
        </p:nvSpPr>
        <p:spPr>
          <a:xfrm>
            <a:off x="3040920" y="2244240"/>
            <a:ext cx="2902320" cy="4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26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 единого календарно-тематического планирования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3" name="CustomShape 6"/>
          <p:cNvSpPr/>
          <p:nvPr/>
        </p:nvSpPr>
        <p:spPr>
          <a:xfrm>
            <a:off x="3288960" y="529200"/>
            <a:ext cx="184320" cy="64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7"/>
          <p:cNvSpPr/>
          <p:nvPr/>
        </p:nvSpPr>
        <p:spPr>
          <a:xfrm>
            <a:off x="3657600" y="662760"/>
            <a:ext cx="2285640" cy="3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ctr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ЗНАНИЕ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Рисунок 38" descr=""/>
          <p:cNvPicPr/>
          <p:nvPr/>
        </p:nvPicPr>
        <p:blipFill>
          <a:blip r:embed="rId1"/>
          <a:stretch/>
        </p:blipFill>
        <p:spPr>
          <a:xfrm>
            <a:off x="-360" y="-19080"/>
            <a:ext cx="9144360" cy="6806160"/>
          </a:xfrm>
          <a:prstGeom prst="rect">
            <a:avLst/>
          </a:prstGeom>
          <a:ln>
            <a:noFill/>
          </a:ln>
        </p:spPr>
      </p:pic>
      <p:sp>
        <p:nvSpPr>
          <p:cNvPr id="116" name="CustomShape 1"/>
          <p:cNvSpPr/>
          <p:nvPr/>
        </p:nvSpPr>
        <p:spPr>
          <a:xfrm>
            <a:off x="2286000" y="565560"/>
            <a:ext cx="2199960" cy="500400"/>
          </a:xfrm>
          <a:prstGeom prst="rect">
            <a:avLst/>
          </a:prstGeom>
          <a:gradFill>
            <a:gsLst>
              <a:gs pos="0">
                <a:schemeClr val="accent2">
                  <a:lumMod val="67000"/>
                </a:schemeClr>
              </a:gs>
              <a:gs pos="85000">
                <a:schemeClr val="accent2">
                  <a:lumMod val="97000"/>
                  <a:lumOff val="3000"/>
                </a:schemeClr>
              </a:gs>
              <a:gs pos="93430">
                <a:srgbClr val="f19c6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32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Воспитание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5583960" y="672120"/>
            <a:ext cx="2264400" cy="28728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algn="ctr">
              <a:lnSpc>
                <a:spcPct val="100000"/>
              </a:lnSpc>
            </a:pP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Наличие</a:t>
            </a:r>
            <a:r>
              <a:rPr b="0" lang="ru-RU" sz="1800" spc="-2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r>
              <a:rPr b="0" lang="ru-RU" sz="18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бренда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5545080" y="2273400"/>
            <a:ext cx="2302920" cy="74304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240" algn="ctr">
              <a:lnSpc>
                <a:spcPct val="100000"/>
              </a:lnSpc>
            </a:pPr>
            <a:r>
              <a:rPr b="0" lang="ru-RU" sz="1600" spc="-63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Функ</a:t>
            </a:r>
            <a:r>
              <a:rPr b="0" lang="ru-RU" sz="1600" spc="-5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ц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и</a:t>
            </a:r>
            <a:r>
              <a:rPr b="0" lang="ru-RU" sz="16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он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и</a:t>
            </a:r>
            <a:r>
              <a:rPr b="0" lang="ru-RU" sz="16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рован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и</a:t>
            </a: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е  </a:t>
            </a:r>
            <a:r>
              <a:rPr b="0" lang="ru-RU" sz="1600" spc="-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школьного </a:t>
            </a:r>
            <a:r>
              <a:rPr b="0" lang="ru-RU" sz="1600" spc="-1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r>
              <a:rPr b="0" lang="ru-RU" sz="16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медиацентра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5562000" y="5380560"/>
            <a:ext cx="2362320" cy="49968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indent="-360" algn="ctr">
              <a:lnSpc>
                <a:spcPct val="100000"/>
              </a:lnSpc>
            </a:pPr>
            <a:r>
              <a:rPr b="0" lang="ru-RU" sz="1600" spc="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Штаб </a:t>
            </a:r>
            <a:r>
              <a:rPr b="0" lang="ru-RU" sz="1600" spc="-1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восп</a:t>
            </a:r>
            <a:r>
              <a:rPr b="0" lang="ru-RU" sz="16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и</a:t>
            </a: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татель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ной</a:t>
            </a:r>
            <a:r>
              <a:rPr b="0" lang="ru-RU" sz="1600" spc="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работы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20" name="CustomShape 5"/>
          <p:cNvSpPr/>
          <p:nvPr/>
        </p:nvSpPr>
        <p:spPr>
          <a:xfrm>
            <a:off x="1515960" y="4259880"/>
            <a:ext cx="4961520" cy="40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TextShape 6"/>
          <p:cNvSpPr txBox="1"/>
          <p:nvPr/>
        </p:nvSpPr>
        <p:spPr>
          <a:xfrm>
            <a:off x="5545080" y="1033920"/>
            <a:ext cx="2302920" cy="115776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ffc000"/>
              </a:gs>
            </a:gsLst>
            <a:path path="circle"/>
          </a:gradFill>
          <a:ln>
            <a:noFill/>
          </a:ln>
        </p:spPr>
        <p:txBody>
          <a:bodyPr lIns="0" rIns="0" tIns="12600" bIns="0" anchor="ctr"/>
          <a:p>
            <a:pPr marL="12600" algn="ctr">
              <a:lnSpc>
                <a:spcPct val="100000"/>
              </a:lnSpc>
            </a:pP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JhengHei"/>
                <a:ea typeface="Microsoft JhengHei"/>
              </a:rPr>
              <a:t>Участие в реализации проекта «Орлята России</a:t>
            </a:r>
            <a:r>
              <a:rPr b="1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JhengHei"/>
                <a:ea typeface="Microsoft JhengHei"/>
              </a:rPr>
              <a:t>»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2" name="CustomShape 7"/>
          <p:cNvSpPr/>
          <p:nvPr/>
        </p:nvSpPr>
        <p:spPr>
          <a:xfrm>
            <a:off x="5548320" y="4684680"/>
            <a:ext cx="2299680" cy="49968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algn="ctr">
              <a:lnSpc>
                <a:spcPct val="100000"/>
              </a:lnSpc>
            </a:pPr>
            <a:r>
              <a:rPr b="0" lang="ru-RU" sz="16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Центр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r>
              <a:rPr b="0" lang="ru-RU" sz="1600" spc="-18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детских</a:t>
            </a:r>
            <a:r>
              <a:rPr b="0" lang="ru-RU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инициатив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23" name="CustomShape 8"/>
          <p:cNvSpPr/>
          <p:nvPr/>
        </p:nvSpPr>
        <p:spPr>
          <a:xfrm>
            <a:off x="5583960" y="3384000"/>
            <a:ext cx="2264400" cy="74304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algn="ctr">
              <a:lnSpc>
                <a:spcPct val="100000"/>
              </a:lnSpc>
            </a:pPr>
            <a:r>
              <a:rPr b="0" lang="ru-RU" sz="16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Наличие комнаты/уголка «Большой перемены»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124" name="Объект 12"/>
          <p:cNvGraphicFramePr/>
          <p:nvPr/>
        </p:nvGraphicFramePr>
        <p:xfrm>
          <a:off x="685800" y="1447920"/>
          <a:ext cx="4171680" cy="4350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2" descr=""/>
          <p:cNvPicPr/>
          <p:nvPr/>
        </p:nvPicPr>
        <p:blipFill>
          <a:blip r:embed="rId1"/>
          <a:stretch/>
        </p:blipFill>
        <p:spPr>
          <a:xfrm>
            <a:off x="-6480" y="-52560"/>
            <a:ext cx="9219960" cy="6857640"/>
          </a:xfrm>
          <a:prstGeom prst="rect">
            <a:avLst/>
          </a:prstGeom>
          <a:ln>
            <a:noFill/>
          </a:ln>
        </p:spPr>
      </p:pic>
      <p:sp>
        <p:nvSpPr>
          <p:cNvPr id="126" name="TextShape 1"/>
          <p:cNvSpPr txBox="1"/>
          <p:nvPr/>
        </p:nvSpPr>
        <p:spPr>
          <a:xfrm>
            <a:off x="2899800" y="140400"/>
            <a:ext cx="7886520" cy="115776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 anchor="ctr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ТВОРЧЕСТВО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9790560" y="899280"/>
            <a:ext cx="6904080" cy="104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128" name="Диаграмма 26"/>
          <p:cNvGraphicFramePr/>
          <p:nvPr/>
        </p:nvGraphicFramePr>
        <p:xfrm>
          <a:off x="609480" y="1043280"/>
          <a:ext cx="2576880" cy="195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9" name="Диаграмма 27"/>
          <p:cNvGraphicFramePr/>
          <p:nvPr/>
        </p:nvGraphicFramePr>
        <p:xfrm>
          <a:off x="3285360" y="1043280"/>
          <a:ext cx="2576880" cy="195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0" name="Диаграмма 28"/>
          <p:cNvGraphicFramePr/>
          <p:nvPr/>
        </p:nvGraphicFramePr>
        <p:xfrm>
          <a:off x="5949000" y="1007280"/>
          <a:ext cx="2576880" cy="1955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1" name="CustomShape 3"/>
          <p:cNvSpPr/>
          <p:nvPr/>
        </p:nvSpPr>
        <p:spPr>
          <a:xfrm>
            <a:off x="3398400" y="3656160"/>
            <a:ext cx="393840" cy="82800"/>
          </a:xfrm>
          <a:custGeom>
            <a:avLst/>
            <a:gdLst/>
            <a:ahLst/>
            <a:rect l="l" t="t" r="r" b="b"/>
            <a:pathLst>
              <a:path w="419605" h="731">
                <a:moveTo>
                  <a:pt x="0" y="45720"/>
                </a:moveTo>
                <a:lnTo>
                  <a:pt x="226902" y="45720"/>
                </a:lnTo>
                <a:lnTo>
                  <a:pt x="226902" y="46451"/>
                </a:lnTo>
                <a:lnTo>
                  <a:pt x="419605" y="46451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tailEnd len="med" type="arrow" w="med"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z="-110000"/>
        </p:spPr>
        <p:style>
          <a:lnRef idx="1"/>
          <a:fillRef idx="0"/>
          <a:effectRef idx="0"/>
          <a:fontRef idx="minor"/>
        </p:style>
      </p:sp>
      <p:sp>
        <p:nvSpPr>
          <p:cNvPr id="132" name="CustomShape 4"/>
          <p:cNvSpPr/>
          <p:nvPr/>
        </p:nvSpPr>
        <p:spPr>
          <a:xfrm>
            <a:off x="1584000" y="3168000"/>
            <a:ext cx="1815840" cy="10587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/>
          <a:fillRef idx="0"/>
          <a:effectRef idx="2"/>
          <a:fontRef idx="minor"/>
        </p:style>
        <p:txBody>
          <a:bodyPr lIns="113760" rIns="113760" tIns="113760" bIns="113760" anchor="ctr"/>
          <a:p>
            <a:pPr algn="ctr">
              <a:lnSpc>
                <a:spcPct val="90000"/>
              </a:lnSpc>
            </a:pP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Школьный 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пресс-центр 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(т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еле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вид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ен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и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е,  газета, 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журнал)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33" name="CustomShape 5"/>
          <p:cNvSpPr/>
          <p:nvPr/>
        </p:nvSpPr>
        <p:spPr>
          <a:xfrm>
            <a:off x="5637240" y="3656520"/>
            <a:ext cx="388800" cy="83160"/>
          </a:xfrm>
          <a:custGeom>
            <a:avLst/>
            <a:gdLst/>
            <a:ahLst/>
            <a:rect l="l" t="t" r="r" b="b"/>
            <a:pathLst>
              <a:path w="414464" h="0">
                <a:moveTo>
                  <a:pt x="0" y="45720"/>
                </a:moveTo>
                <a:lnTo>
                  <a:pt x="414464" y="4572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tailEnd len="med" type="arrow" w="med"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z="-110000"/>
        </p:spPr>
        <p:style>
          <a:lnRef idx="1"/>
          <a:fillRef idx="0"/>
          <a:effectRef idx="0"/>
          <a:fontRef idx="minor"/>
        </p:style>
      </p:sp>
      <p:sp>
        <p:nvSpPr>
          <p:cNvPr id="134" name="CustomShape 6"/>
          <p:cNvSpPr/>
          <p:nvPr/>
        </p:nvSpPr>
        <p:spPr>
          <a:xfrm>
            <a:off x="3822480" y="3168720"/>
            <a:ext cx="1815840" cy="10587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/>
          <a:fillRef idx="0"/>
          <a:effectRef idx="2"/>
          <a:fontRef idx="minor"/>
        </p:style>
        <p:txBody>
          <a:bodyPr lIns="113760" rIns="113760" tIns="113760" bIns="113760" anchor="ctr"/>
          <a:p>
            <a:pPr algn="ctr">
              <a:lnSpc>
                <a:spcPct val="90000"/>
              </a:lnSpc>
            </a:pP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у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ри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ск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ий  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клуб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35" name="CustomShape 7"/>
          <p:cNvSpPr/>
          <p:nvPr/>
        </p:nvSpPr>
        <p:spPr>
          <a:xfrm>
            <a:off x="2496960" y="4226040"/>
            <a:ext cx="4467600" cy="377640"/>
          </a:xfrm>
          <a:custGeom>
            <a:avLst/>
            <a:gdLst/>
            <a:ahLst/>
            <a:rect l="l" t="t" r="r" b="b"/>
            <a:pathLst>
              <a:path w="4760255" h="414464">
                <a:moveTo>
                  <a:pt x="4760255" y="0"/>
                </a:moveTo>
                <a:lnTo>
                  <a:pt x="4760255" y="224332"/>
                </a:lnTo>
                <a:lnTo>
                  <a:pt x="0" y="224332"/>
                </a:lnTo>
                <a:lnTo>
                  <a:pt x="0" y="414464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tailEnd len="med" type="arrow" w="med"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z="-110000"/>
        </p:spPr>
        <p:style>
          <a:lnRef idx="1"/>
          <a:fillRef idx="0"/>
          <a:effectRef idx="0"/>
          <a:fontRef idx="minor"/>
        </p:style>
      </p:sp>
      <p:sp>
        <p:nvSpPr>
          <p:cNvPr id="136" name="CustomShape 8"/>
          <p:cNvSpPr/>
          <p:nvPr/>
        </p:nvSpPr>
        <p:spPr>
          <a:xfrm>
            <a:off x="6056640" y="3168720"/>
            <a:ext cx="1815840" cy="10587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/>
          <a:fillRef idx="0"/>
          <a:effectRef idx="2"/>
          <a:fontRef idx="minor"/>
        </p:style>
        <p:txBody>
          <a:bodyPr lIns="113760" rIns="113760" tIns="113760" bIns="113760" anchor="ctr"/>
          <a:p>
            <a:pPr algn="ctr">
              <a:lnSpc>
                <a:spcPct val="90000"/>
              </a:lnSpc>
            </a:pP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л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ьный</a:t>
            </a:r>
            <a:r>
              <a:rPr b="1" lang="ru-RU" sz="23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театр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37" name="CustomShape 9"/>
          <p:cNvSpPr/>
          <p:nvPr/>
        </p:nvSpPr>
        <p:spPr>
          <a:xfrm>
            <a:off x="3403080" y="5121720"/>
            <a:ext cx="388800" cy="82800"/>
          </a:xfrm>
          <a:custGeom>
            <a:avLst/>
            <a:gdLst/>
            <a:ahLst/>
            <a:rect l="l" t="t" r="r" b="b"/>
            <a:pathLst>
              <a:path w="414464" h="0">
                <a:moveTo>
                  <a:pt x="0" y="45720"/>
                </a:moveTo>
                <a:lnTo>
                  <a:pt x="414464" y="45720"/>
                </a:lnTo>
              </a:path>
            </a:pathLst>
          </a:custGeom>
          <a:noFill/>
          <a:ln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tailEnd len="med" type="arrow" w="med"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z="-110000"/>
        </p:spPr>
        <p:style>
          <a:lnRef idx="1"/>
          <a:fillRef idx="0"/>
          <a:effectRef idx="0"/>
          <a:fontRef idx="minor"/>
        </p:style>
      </p:sp>
      <p:sp>
        <p:nvSpPr>
          <p:cNvPr id="138" name="CustomShape 10"/>
          <p:cNvSpPr/>
          <p:nvPr/>
        </p:nvSpPr>
        <p:spPr>
          <a:xfrm>
            <a:off x="1588680" y="4633560"/>
            <a:ext cx="1815840" cy="10587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/>
          <a:fillRef idx="0"/>
          <a:effectRef idx="2"/>
          <a:fontRef idx="minor"/>
        </p:style>
        <p:txBody>
          <a:bodyPr lIns="113760" rIns="113760" tIns="113760" bIns="113760" anchor="ctr"/>
          <a:p>
            <a:pPr algn="ctr">
              <a:lnSpc>
                <a:spcPct val="90000"/>
              </a:lnSpc>
            </a:pP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к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о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л</a:t>
            </a: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ьный  </a:t>
            </a:r>
            <a:r>
              <a:rPr b="1" lang="ru-RU" sz="1600" spc="-4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хор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39" name="CustomShape 11"/>
          <p:cNvSpPr/>
          <p:nvPr/>
        </p:nvSpPr>
        <p:spPr>
          <a:xfrm>
            <a:off x="3822480" y="4633560"/>
            <a:ext cx="1815840" cy="1058760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  <a:alphaOff val="0"/>
            </a:schemeClr>
          </a:solidFill>
          <a:ln>
            <a:noFill/>
          </a:ln>
          <a:scene3d>
            <a:camera prst="orthographicFront">
              <a:rot lat="0" lon="0" rev="0"/>
            </a:camera>
            <a:lightRig dir="t" rig="contrasting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/>
          <a:fillRef idx="0"/>
          <a:effectRef idx="2"/>
          <a:fontRef idx="minor"/>
        </p:style>
        <p:txBody>
          <a:bodyPr lIns="113760" rIns="113760" tIns="113760" bIns="113760" anchor="ctr"/>
          <a:p>
            <a:pPr algn="ctr">
              <a:lnSpc>
                <a:spcPct val="90000"/>
              </a:lnSpc>
            </a:pPr>
            <a:r>
              <a:rPr b="1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Школа полного дня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2" descr=""/>
          <p:cNvPicPr/>
          <p:nvPr/>
        </p:nvPicPr>
        <p:blipFill>
          <a:blip r:embed="rId1"/>
          <a:stretch/>
        </p:blipFill>
        <p:spPr>
          <a:xfrm>
            <a:off x="-23400" y="-25560"/>
            <a:ext cx="9219960" cy="685764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2857680" y="638640"/>
            <a:ext cx="5627880" cy="3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ctr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ПРОФОРИЕНТАЦИЯ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graphicFrame>
        <p:nvGraphicFramePr>
          <p:cNvPr id="142" name="Диаграмма 28"/>
          <p:cNvGraphicFramePr/>
          <p:nvPr/>
        </p:nvGraphicFramePr>
        <p:xfrm>
          <a:off x="846720" y="1115280"/>
          <a:ext cx="2209320" cy="169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3" name="Диаграмма 35"/>
          <p:cNvGraphicFramePr/>
          <p:nvPr/>
        </p:nvGraphicFramePr>
        <p:xfrm>
          <a:off x="3308760" y="1107000"/>
          <a:ext cx="2163240" cy="1716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4" name="Диаграмма 36"/>
          <p:cNvGraphicFramePr/>
          <p:nvPr/>
        </p:nvGraphicFramePr>
        <p:xfrm>
          <a:off x="5704200" y="1115280"/>
          <a:ext cx="2143800" cy="1685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5" name="CustomShape 2"/>
          <p:cNvSpPr/>
          <p:nvPr/>
        </p:nvSpPr>
        <p:spPr>
          <a:xfrm>
            <a:off x="1849680" y="2992680"/>
            <a:ext cx="2895120" cy="2895120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46" name="CustomShape 3"/>
          <p:cNvSpPr/>
          <p:nvPr/>
        </p:nvSpPr>
        <p:spPr>
          <a:xfrm>
            <a:off x="3297600" y="2992680"/>
            <a:ext cx="3428640" cy="289512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2080080" anchor="ctr"/>
          <a:p>
            <a:pPr algn="ctr">
              <a:lnSpc>
                <a:spcPct val="90000"/>
              </a:lnSpc>
            </a:pP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Реализация 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календарного 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плана </a:t>
            </a:r>
            <a:r>
              <a:rPr b="1" lang="ru-RU" sz="1400" spc="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профори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ен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ционной  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работы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47" name="CustomShape 4"/>
          <p:cNvSpPr/>
          <p:nvPr/>
        </p:nvSpPr>
        <p:spPr>
          <a:xfrm>
            <a:off x="2356560" y="3861360"/>
            <a:ext cx="1881720" cy="1881720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48" name="CustomShape 5"/>
          <p:cNvSpPr/>
          <p:nvPr/>
        </p:nvSpPr>
        <p:spPr>
          <a:xfrm>
            <a:off x="3297600" y="3861360"/>
            <a:ext cx="3428640" cy="188172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hueOff val="5197847"/>
                <a:satOff val="-23984"/>
                <a:lumOff val="883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3280" rIns="53280" tIns="53280" bIns="1066680" anchor="ctr"/>
          <a:p>
            <a:pPr algn="ctr">
              <a:lnSpc>
                <a:spcPct val="90000"/>
              </a:lnSpc>
            </a:pP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Профори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ен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т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а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ционные  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блоки, внедренные </a:t>
            </a: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</a:t>
            </a:r>
            <a:r>
              <a:rPr b="1" lang="ru-RU" sz="1400" spc="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учебные</a:t>
            </a:r>
            <a:r>
              <a:rPr b="1" lang="ru-RU" sz="1400" spc="-9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предметы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49" name="CustomShape 6"/>
          <p:cNvSpPr/>
          <p:nvPr/>
        </p:nvSpPr>
        <p:spPr>
          <a:xfrm>
            <a:off x="2863440" y="4730040"/>
            <a:ext cx="868320" cy="868320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</p:sp>
      <p:sp>
        <p:nvSpPr>
          <p:cNvPr id="150" name="CustomShape 7"/>
          <p:cNvSpPr/>
          <p:nvPr/>
        </p:nvSpPr>
        <p:spPr>
          <a:xfrm>
            <a:off x="3297600" y="4730040"/>
            <a:ext cx="3428640" cy="868320"/>
          </a:xfrm>
          <a:prstGeom prst="rect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>
            <a:solidFill>
              <a:schemeClr val="accent4">
                <a:hueOff val="10395693"/>
                <a:satOff val="-47968"/>
                <a:lumOff val="1765"/>
                <a:alphaOff val="0"/>
              </a:schemeClr>
            </a:solidFill>
          </a:ln>
        </p:spPr>
        <p:style>
          <a:lnRef idx="2"/>
          <a:fillRef idx="0"/>
          <a:effectRef idx="0"/>
          <a:fontRef idx="minor"/>
        </p:style>
        <p:txBody>
          <a:bodyPr lIns="57240" rIns="57240" tIns="57240" bIns="57240" anchor="ctr"/>
          <a:p>
            <a:pPr algn="ctr">
              <a:lnSpc>
                <a:spcPct val="90000"/>
              </a:lnSpc>
            </a:pP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Онлайн-диагностика </a:t>
            </a:r>
            <a:r>
              <a:rPr b="1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на </a:t>
            </a:r>
            <a:r>
              <a:rPr b="1" lang="ru-RU" sz="1500" spc="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платформе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bvbinfo.ru </a:t>
            </a:r>
            <a:r>
              <a:rPr b="1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рамках </a:t>
            </a:r>
            <a:r>
              <a:rPr b="1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algn="ctr">
              <a:lnSpc>
                <a:spcPct val="90000"/>
              </a:lnSpc>
            </a:pP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«Билет </a:t>
            </a:r>
            <a:r>
              <a:rPr b="1" lang="ru-RU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будущее» 6-11 </a:t>
            </a:r>
            <a:r>
              <a:rPr b="1" lang="ru-RU" sz="1500" spc="-372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b="1" lang="ru-RU" sz="15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классы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Рисунок 17" descr=""/>
          <p:cNvPicPr/>
          <p:nvPr/>
        </p:nvPicPr>
        <p:blipFill>
          <a:blip r:embed="rId1"/>
          <a:stretch/>
        </p:blipFill>
        <p:spPr>
          <a:xfrm>
            <a:off x="20160" y="-96840"/>
            <a:ext cx="9144360" cy="6857640"/>
          </a:xfrm>
          <a:prstGeom prst="rect">
            <a:avLst/>
          </a:prstGeom>
          <a:ln>
            <a:noFill/>
          </a:ln>
        </p:spPr>
      </p:pic>
      <p:pic>
        <p:nvPicPr>
          <p:cNvPr id="152" name="object 4" descr=""/>
          <p:cNvPicPr/>
          <p:nvPr/>
        </p:nvPicPr>
        <p:blipFill>
          <a:blip r:embed="rId2"/>
          <a:stretch/>
        </p:blipFill>
        <p:spPr>
          <a:xfrm>
            <a:off x="931680" y="1344240"/>
            <a:ext cx="2295000" cy="1138320"/>
          </a:xfrm>
          <a:prstGeom prst="rect">
            <a:avLst/>
          </a:prstGeom>
          <a:ln>
            <a:noFill/>
          </a:ln>
        </p:spPr>
      </p:pic>
      <p:pic>
        <p:nvPicPr>
          <p:cNvPr id="153" name="object 5" descr=""/>
          <p:cNvPicPr/>
          <p:nvPr/>
        </p:nvPicPr>
        <p:blipFill>
          <a:blip r:embed="rId3"/>
          <a:stretch/>
        </p:blipFill>
        <p:spPr>
          <a:xfrm>
            <a:off x="935640" y="1117440"/>
            <a:ext cx="2291040" cy="452880"/>
          </a:xfrm>
          <a:prstGeom prst="rect">
            <a:avLst/>
          </a:prstGeom>
          <a:ln>
            <a:noFill/>
          </a:ln>
        </p:spPr>
      </p:pic>
      <p:pic>
        <p:nvPicPr>
          <p:cNvPr id="154" name="object 6" descr=""/>
          <p:cNvPicPr/>
          <p:nvPr/>
        </p:nvPicPr>
        <p:blipFill>
          <a:blip r:embed="rId4"/>
          <a:stretch/>
        </p:blipFill>
        <p:spPr>
          <a:xfrm>
            <a:off x="3749400" y="1365480"/>
            <a:ext cx="2521800" cy="102960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4043880" y="1606680"/>
            <a:ext cx="2192760" cy="45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403920" indent="-39132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Популяризация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  <a:p>
            <a:pPr marL="403920" indent="-39132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выполнения норм ГТО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3238200" y="1747800"/>
            <a:ext cx="536040" cy="336960"/>
          </a:xfrm>
          <a:custGeom>
            <a:avLst/>
            <a:gdLst/>
            <a:ahLst/>
            <a:rect l="l" t="t" r="r" b="b"/>
            <a:pathLst>
              <a:path w="536575" h="337185">
                <a:moveTo>
                  <a:pt x="368120" y="0"/>
                </a:moveTo>
                <a:lnTo>
                  <a:pt x="368120" y="84226"/>
                </a:lnTo>
                <a:lnTo>
                  <a:pt x="0" y="84226"/>
                </a:lnTo>
                <a:lnTo>
                  <a:pt x="0" y="252680"/>
                </a:lnTo>
                <a:lnTo>
                  <a:pt x="368120" y="252680"/>
                </a:lnTo>
                <a:lnTo>
                  <a:pt x="368120" y="336907"/>
                </a:lnTo>
                <a:lnTo>
                  <a:pt x="536575" y="168453"/>
                </a:lnTo>
                <a:lnTo>
                  <a:pt x="368120" y="0"/>
                </a:lnTo>
                <a:close/>
              </a:path>
            </a:pathLst>
          </a:custGeom>
          <a:solidFill>
            <a:srgbClr val="6c911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7" name="object 11" descr=""/>
          <p:cNvPicPr/>
          <p:nvPr/>
        </p:nvPicPr>
        <p:blipFill>
          <a:blip r:embed="rId5"/>
          <a:stretch/>
        </p:blipFill>
        <p:spPr>
          <a:xfrm>
            <a:off x="903960" y="2700720"/>
            <a:ext cx="5352480" cy="136512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3772800" y="3383640"/>
            <a:ext cx="2518560" cy="1065960"/>
          </a:xfrm>
          <a:custGeom>
            <a:avLst/>
            <a:gdLst/>
            <a:ahLst/>
            <a:rect l="l" t="t" r="r" b="b"/>
            <a:pathLst>
              <a:path w="2519045" h="1066164">
                <a:moveTo>
                  <a:pt x="0" y="177655"/>
                </a:moveTo>
                <a:lnTo>
                  <a:pt x="6391" y="130656"/>
                </a:lnTo>
                <a:lnTo>
                  <a:pt x="24401" y="88281"/>
                </a:lnTo>
                <a:lnTo>
                  <a:pt x="52280" y="52280"/>
                </a:lnTo>
                <a:lnTo>
                  <a:pt x="88281" y="24401"/>
                </a:lnTo>
                <a:lnTo>
                  <a:pt x="130656" y="6391"/>
                </a:lnTo>
                <a:lnTo>
                  <a:pt x="177655" y="0"/>
                </a:lnTo>
                <a:lnTo>
                  <a:pt x="2341254" y="0"/>
                </a:lnTo>
                <a:lnTo>
                  <a:pt x="2388254" y="6391"/>
                </a:lnTo>
                <a:lnTo>
                  <a:pt x="2430629" y="24401"/>
                </a:lnTo>
                <a:lnTo>
                  <a:pt x="2466630" y="52280"/>
                </a:lnTo>
                <a:lnTo>
                  <a:pt x="2494509" y="88281"/>
                </a:lnTo>
                <a:lnTo>
                  <a:pt x="2512519" y="130656"/>
                </a:lnTo>
                <a:lnTo>
                  <a:pt x="2518911" y="177655"/>
                </a:lnTo>
                <a:lnTo>
                  <a:pt x="2518911" y="888257"/>
                </a:lnTo>
                <a:lnTo>
                  <a:pt x="2512519" y="935257"/>
                </a:lnTo>
                <a:lnTo>
                  <a:pt x="2494509" y="977632"/>
                </a:lnTo>
                <a:lnTo>
                  <a:pt x="2466630" y="1013633"/>
                </a:lnTo>
                <a:lnTo>
                  <a:pt x="2430629" y="1041512"/>
                </a:lnTo>
                <a:lnTo>
                  <a:pt x="2388254" y="1059522"/>
                </a:lnTo>
                <a:lnTo>
                  <a:pt x="2341254" y="1065913"/>
                </a:lnTo>
                <a:lnTo>
                  <a:pt x="177655" y="1065913"/>
                </a:lnTo>
                <a:lnTo>
                  <a:pt x="130656" y="1059522"/>
                </a:lnTo>
                <a:lnTo>
                  <a:pt x="88281" y="1041512"/>
                </a:lnTo>
                <a:lnTo>
                  <a:pt x="52280" y="1013633"/>
                </a:lnTo>
                <a:lnTo>
                  <a:pt x="24401" y="977632"/>
                </a:lnTo>
                <a:lnTo>
                  <a:pt x="6391" y="935257"/>
                </a:lnTo>
                <a:lnTo>
                  <a:pt x="0" y="888257"/>
                </a:lnTo>
                <a:lnTo>
                  <a:pt x="0" y="177655"/>
                </a:lnTo>
                <a:close/>
              </a:path>
            </a:pathLst>
          </a:custGeom>
          <a:noFill/>
          <a:ln w="19080">
            <a:solidFill>
              <a:srgbClr val="6b901b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9" name="CustomShape 4"/>
          <p:cNvSpPr/>
          <p:nvPr/>
        </p:nvSpPr>
        <p:spPr>
          <a:xfrm>
            <a:off x="4022640" y="3090600"/>
            <a:ext cx="1975680" cy="107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indent="10080"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Доступность спортивной инфраструктуры для семей с детьми (во внеклассное время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60" name="CustomShape 5"/>
          <p:cNvSpPr/>
          <p:nvPr/>
        </p:nvSpPr>
        <p:spPr>
          <a:xfrm>
            <a:off x="938880" y="762120"/>
            <a:ext cx="45360" cy="45360"/>
          </a:xfrm>
          <a:prstGeom prst="cube">
            <a:avLst>
              <a:gd name="adj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6"/>
          <p:cNvSpPr/>
          <p:nvPr/>
        </p:nvSpPr>
        <p:spPr>
          <a:xfrm>
            <a:off x="3223800" y="595080"/>
            <a:ext cx="7886520" cy="37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ctr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ЗДОРОВЬЕ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pic>
        <p:nvPicPr>
          <p:cNvPr id="162" name="Picture 2" descr=""/>
          <p:cNvPicPr/>
          <p:nvPr/>
        </p:nvPicPr>
        <p:blipFill>
          <a:blip r:embed="rId6"/>
          <a:stretch/>
        </p:blipFill>
        <p:spPr>
          <a:xfrm>
            <a:off x="921960" y="4377600"/>
            <a:ext cx="5339880" cy="1364760"/>
          </a:xfrm>
          <a:prstGeom prst="rect">
            <a:avLst/>
          </a:prstGeom>
          <a:ln>
            <a:noFill/>
          </a:ln>
        </p:spPr>
      </p:pic>
      <p:sp>
        <p:nvSpPr>
          <p:cNvPr id="163" name="CustomShape 7"/>
          <p:cNvSpPr/>
          <p:nvPr/>
        </p:nvSpPr>
        <p:spPr>
          <a:xfrm>
            <a:off x="4786920" y="5015160"/>
            <a:ext cx="18349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icrosoft Sans Serif"/>
              </a:rPr>
              <a:t>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64" name="CustomShape 8"/>
          <p:cNvSpPr/>
          <p:nvPr/>
        </p:nvSpPr>
        <p:spPr>
          <a:xfrm>
            <a:off x="4051080" y="4752720"/>
            <a:ext cx="202428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Горячее питание (родительский контроль)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65" name="CustomShape 9"/>
          <p:cNvSpPr/>
          <p:nvPr/>
        </p:nvSpPr>
        <p:spPr>
          <a:xfrm>
            <a:off x="3249360" y="4881240"/>
            <a:ext cx="536040" cy="336960"/>
          </a:xfrm>
          <a:custGeom>
            <a:avLst/>
            <a:gdLst/>
            <a:ahLst/>
            <a:rect l="l" t="t" r="r" b="b"/>
            <a:pathLst>
              <a:path w="536575" h="337185">
                <a:moveTo>
                  <a:pt x="368120" y="0"/>
                </a:moveTo>
                <a:lnTo>
                  <a:pt x="368120" y="84226"/>
                </a:lnTo>
                <a:lnTo>
                  <a:pt x="0" y="84226"/>
                </a:lnTo>
                <a:lnTo>
                  <a:pt x="0" y="252680"/>
                </a:lnTo>
                <a:lnTo>
                  <a:pt x="368120" y="252680"/>
                </a:lnTo>
                <a:lnTo>
                  <a:pt x="368120" y="336907"/>
                </a:lnTo>
                <a:lnTo>
                  <a:pt x="536575" y="168453"/>
                </a:lnTo>
                <a:lnTo>
                  <a:pt x="368120" y="0"/>
                </a:lnTo>
                <a:close/>
              </a:path>
            </a:pathLst>
          </a:custGeom>
          <a:solidFill>
            <a:srgbClr val="6c911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21996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167" name="Диаграмма 13"/>
          <p:cNvGraphicFramePr/>
          <p:nvPr/>
        </p:nvGraphicFramePr>
        <p:xfrm>
          <a:off x="990720" y="1219320"/>
          <a:ext cx="2057040" cy="167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8" name="Диаграмма 73"/>
          <p:cNvGraphicFramePr/>
          <p:nvPr/>
        </p:nvGraphicFramePr>
        <p:xfrm>
          <a:off x="3429000" y="1219320"/>
          <a:ext cx="1980720" cy="167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9" name="Диаграмма 74"/>
          <p:cNvGraphicFramePr/>
          <p:nvPr/>
        </p:nvGraphicFramePr>
        <p:xfrm>
          <a:off x="1600200" y="3276720"/>
          <a:ext cx="1980720" cy="1676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0" name="CustomShape 1"/>
          <p:cNvSpPr/>
          <p:nvPr/>
        </p:nvSpPr>
        <p:spPr>
          <a:xfrm>
            <a:off x="-95040" y="2319120"/>
            <a:ext cx="4472280" cy="4472280"/>
          </a:xfrm>
          <a:prstGeom prst="blockArc">
            <a:avLst>
              <a:gd name="adj1" fmla="val 18900000"/>
              <a:gd name="adj2" fmla="val 2700000"/>
              <a:gd name="adj3" fmla="val 483"/>
            </a:avLst>
          </a:prstGeom>
          <a:noFill/>
          <a:ln>
            <a:solidFill>
              <a:schemeClr val="accent6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</p:sp>
      <p:sp>
        <p:nvSpPr>
          <p:cNvPr id="171" name="CustomShape 2"/>
          <p:cNvSpPr/>
          <p:nvPr/>
        </p:nvSpPr>
        <p:spPr>
          <a:xfrm>
            <a:off x="4153680" y="3048120"/>
            <a:ext cx="4228200" cy="1022760"/>
          </a:xfrm>
          <a:prstGeom prst="rect">
            <a:avLst/>
          </a:prstGeom>
          <a:gradFill>
            <a:gsLst>
              <a:gs pos="0">
                <a:schemeClr val="accent5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2"/>
          <a:fontRef idx="minor"/>
        </p:style>
        <p:txBody>
          <a:bodyPr lIns="527040" rIns="40680" tIns="40680" bIns="40680" anchor="ctr"/>
          <a:p>
            <a:pPr>
              <a:lnSpc>
                <a:spcPct val="90000"/>
              </a:lnSpc>
            </a:pPr>
            <a:r>
              <a:rPr b="0" lang="ru-RU" sz="1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Сформировать группу педагогов по повышению квалификации по программам из федерального  реестра (не менее 3% в год)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3705840" y="3144600"/>
            <a:ext cx="829440" cy="829440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</p:sp>
      <p:sp>
        <p:nvSpPr>
          <p:cNvPr id="173" name="CustomShape 4"/>
          <p:cNvSpPr/>
          <p:nvPr/>
        </p:nvSpPr>
        <p:spPr>
          <a:xfrm>
            <a:off x="4362120" y="4223520"/>
            <a:ext cx="4052160" cy="663480"/>
          </a:xfrm>
          <a:prstGeom prst="rect">
            <a:avLst/>
          </a:prstGeom>
          <a:gradFill>
            <a:gsLst>
              <a:gs pos="0">
                <a:schemeClr val="accent5">
                  <a:hueOff val="-3676673"/>
                  <a:satOff val="-5114"/>
                  <a:lumOff val="-1961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-3676673"/>
                  <a:satOff val="-5114"/>
                  <a:lumOff val="-1961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-3676673"/>
                  <a:satOff val="-5114"/>
                  <a:lumOff val="-1961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2"/>
          <a:fontRef idx="minor"/>
        </p:style>
        <p:txBody>
          <a:bodyPr lIns="527040" rIns="50760" tIns="50760" bIns="50760" anchor="ctr"/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Профессиональное развитие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74" name="CustomShape 5"/>
          <p:cNvSpPr/>
          <p:nvPr/>
        </p:nvSpPr>
        <p:spPr>
          <a:xfrm>
            <a:off x="3947040" y="4140720"/>
            <a:ext cx="829440" cy="829440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5">
                <a:hueOff val="-3676673"/>
                <a:satOff val="-5114"/>
                <a:lumOff val="-1961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</p:sp>
      <p:sp>
        <p:nvSpPr>
          <p:cNvPr id="175" name="CustomShape 6"/>
          <p:cNvSpPr/>
          <p:nvPr/>
        </p:nvSpPr>
        <p:spPr>
          <a:xfrm>
            <a:off x="4120920" y="5219640"/>
            <a:ext cx="4293720" cy="663480"/>
          </a:xfrm>
          <a:prstGeom prst="rect">
            <a:avLst/>
          </a:prstGeom>
          <a:gradFill>
            <a:gsLst>
              <a:gs pos="0">
                <a:schemeClr val="accent5">
                  <a:hueOff val="-7353345"/>
                  <a:satOff val="-10228"/>
                  <a:lumOff val="-3922"/>
                  <a:alphaOff val="0"/>
                  <a:satMod val="103000"/>
                  <a:lumMod val="102000"/>
                  <a:tint val="94000"/>
                </a:schemeClr>
              </a:gs>
              <a:gs pos="50000">
                <a:schemeClr val="accent5">
                  <a:hueOff val="-7353345"/>
                  <a:satOff val="-10228"/>
                  <a:lumOff val="-3922"/>
                  <a:alphaOff val="0"/>
                  <a:satMod val="110000"/>
                  <a:lumMod val="100000"/>
                  <a:shade val="100000"/>
                </a:schemeClr>
              </a:gs>
              <a:gs pos="100000">
                <a:schemeClr val="accent5">
                  <a:hueOff val="-7353345"/>
                  <a:satOff val="-10228"/>
                  <a:lumOff val="-3922"/>
                  <a:alphaOff val="0"/>
                  <a:lumMod val="99000"/>
                  <a:satMod val="120000"/>
                  <a:shade val="78000"/>
                </a:schemeClr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2"/>
          <a:fontRef idx="minor"/>
        </p:style>
        <p:txBody>
          <a:bodyPr lIns="527040" rIns="50760" tIns="50760" bIns="50760" anchor="ctr"/>
          <a:p>
            <a:pPr>
              <a:lnSpc>
                <a:spcPct val="90000"/>
              </a:lnSpc>
            </a:pPr>
            <a:r>
              <a:rPr b="0" lang="ru-RU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Развитие наставничества, создание «Школы наставников»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  <p:sp>
        <p:nvSpPr>
          <p:cNvPr id="176" name="CustomShape 7"/>
          <p:cNvSpPr/>
          <p:nvPr/>
        </p:nvSpPr>
        <p:spPr>
          <a:xfrm>
            <a:off x="3705840" y="5136480"/>
            <a:ext cx="829440" cy="829440"/>
          </a:xfrm>
          <a:prstGeom prst="ellipse">
            <a:avLst/>
          </a:prstGeom>
          <a:solidFill>
            <a:schemeClr val="lt1">
              <a:hueOff val="0"/>
              <a:satOff val="0"/>
              <a:lumOff val="0"/>
              <a:alphaOff val="0"/>
            </a:schemeClr>
          </a:solidFill>
          <a:ln>
            <a:solidFill>
              <a:schemeClr val="accent5">
                <a:hueOff val="-7353345"/>
                <a:satOff val="-10228"/>
                <a:lumOff val="-3922"/>
                <a:alphaOff val="0"/>
              </a:schemeClr>
            </a:solidFill>
          </a:ln>
        </p:spPr>
        <p:style>
          <a:lnRef idx="1"/>
          <a:fillRef idx="0"/>
          <a:effectRef idx="0"/>
          <a:fontRef idx="minor"/>
        </p:style>
      </p:sp>
      <p:sp>
        <p:nvSpPr>
          <p:cNvPr id="177" name="CustomShape 8"/>
          <p:cNvSpPr/>
          <p:nvPr/>
        </p:nvSpPr>
        <p:spPr>
          <a:xfrm>
            <a:off x="1828800" y="532080"/>
            <a:ext cx="7886520" cy="37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400" spc="-4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УЧИТЕЛЬ. ШКОЛНЫЕ КОМАНДЫ</a:t>
            </a:r>
            <a:endParaRPr b="0" lang="ru-RU" sz="3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XO Orie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885</TotalTime>
  <Application>Presentation_Editor/1.5.1.9$Windows_x86 LibreOffice_project/50$Build-9</Application>
  <Words>433</Words>
  <Paragraphs>97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2022-08-31T12:23:21Z</dcterms:created>
  <dc:creator>1</dc:creator>
  <dc:description/>
  <dc:language>ru-RU</dc:language>
  <cp:lastModifiedBy/>
  <dcterms:modified xsi:type="dcterms:W3CDTF">2022-09-05T09:38:55Z</dcterms:modified>
  <cp:revision>58</cp:revision>
  <dc:subject/>
  <dc:title>«Школа Минпросвещения России» -   МБОУ СОШ им. Н.С. Конгара с. Бай-Тал муниципального района  «Бай-Тайгинский кожуун Республики Тыва»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2022-08-24T00:00:00Z</vt:filetime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astSaved">
    <vt:filetime>2022-08-31T00:00:00Z</vt:filetime>
  </property>
  <property fmtid="{D5CDD505-2E9C-101B-9397-08002B2CF9AE}" pid="7" name="LinksUpToDate">
    <vt:bool>0</vt:bool>
  </property>
  <property fmtid="{D5CDD505-2E9C-101B-9397-08002B2CF9AE}" pid="8" name="MMClips">
    <vt:i4>0</vt:i4>
  </property>
  <property fmtid="{D5CDD505-2E9C-101B-9397-08002B2CF9AE}" pid="9" name="Notes">
    <vt:i4>0</vt:i4>
  </property>
  <property fmtid="{D5CDD505-2E9C-101B-9397-08002B2CF9AE}" pid="10" name="PresentationFormat">
    <vt:lpwstr>Экран (4:3)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13</vt:i4>
  </property>
</Properties>
</file>